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drawings/drawing1.xml" ContentType="application/vnd.openxmlformats-officedocument.drawingml.chartshapes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22"/>
  </p:notesMasterIdLst>
  <p:sldIdLst>
    <p:sldId id="267" r:id="rId2"/>
    <p:sldId id="337" r:id="rId3"/>
    <p:sldId id="323" r:id="rId4"/>
    <p:sldId id="282" r:id="rId5"/>
    <p:sldId id="290" r:id="rId6"/>
    <p:sldId id="286" r:id="rId7"/>
    <p:sldId id="317" r:id="rId8"/>
    <p:sldId id="339" r:id="rId9"/>
    <p:sldId id="319" r:id="rId10"/>
    <p:sldId id="338" r:id="rId11"/>
    <p:sldId id="285" r:id="rId12"/>
    <p:sldId id="292" r:id="rId13"/>
    <p:sldId id="314" r:id="rId14"/>
    <p:sldId id="330" r:id="rId15"/>
    <p:sldId id="331" r:id="rId16"/>
    <p:sldId id="342" r:id="rId17"/>
    <p:sldId id="273" r:id="rId18"/>
    <p:sldId id="291" r:id="rId19"/>
    <p:sldId id="327" r:id="rId20"/>
    <p:sldId id="341" r:id="rId21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72AAB3"/>
    <a:srgbClr val="81B3BB"/>
    <a:srgbClr val="E7E6E6"/>
    <a:srgbClr val="4472C4"/>
    <a:srgbClr val="FF1919"/>
    <a:srgbClr val="62A0AA"/>
    <a:srgbClr val="E9EBF5"/>
    <a:srgbClr val="F0F0F0"/>
    <a:srgbClr val="98C0C7"/>
    <a:srgbClr val="1A99A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605" autoAdjust="0"/>
    <p:restoredTop sz="86467" autoAdjust="0"/>
  </p:normalViewPr>
  <p:slideViewPr>
    <p:cSldViewPr snapToGrid="0">
      <p:cViewPr varScale="1">
        <p:scale>
          <a:sx n="96" d="100"/>
          <a:sy n="96" d="100"/>
        </p:scale>
        <p:origin x="2724" y="162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George%20West\Building%20Costs\50000%20sq%20ft%20tilt-up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George%20West\Top%20Marginal%20Corporate%20Income%20Tax%20Rate.xlsx" TargetMode="Externa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chartUserShapes" Target="../drawings/drawing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George%20West\Tax\Texas%20Proppoerty%20Tax%20by%20County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C:\George%20West\Electricity\Rates%20by%20State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800" b="1" dirty="0"/>
              <a:t>Cost Per Sq Ft</a:t>
            </a:r>
          </a:p>
          <a:p>
            <a:pPr>
              <a:defRPr b="1"/>
            </a:pPr>
            <a:r>
              <a:rPr lang="en-US" sz="1200" b="0" dirty="0"/>
              <a:t>50,000 Sq Ft Tilt-Up Warehouse (shell)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rgbClr val="C00000"/>
              </a:solidFill>
              <a:ln>
                <a:solidFill>
                  <a:srgbClr val="C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1BB-4594-8417-84D6059DA78B}"/>
              </c:ext>
            </c:extLst>
          </c:dPt>
          <c:dLbls>
            <c:numFmt formatCode="&quot;$&quot;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Sheet1!$C$19:$C$22</c:f>
              <c:strCache>
                <c:ptCount val="4"/>
                <c:pt idx="0">
                  <c:v>National Average</c:v>
                </c:pt>
                <c:pt idx="1">
                  <c:v>George West</c:v>
                </c:pt>
                <c:pt idx="2">
                  <c:v>Major Coastal Hubs</c:v>
                </c:pt>
                <c:pt idx="3">
                  <c:v>Midwest </c:v>
                </c:pt>
              </c:strCache>
            </c:strRef>
          </c:cat>
          <c:val>
            <c:numRef>
              <c:f>Sheet1!$D$19:$D$22</c:f>
              <c:numCache>
                <c:formatCode>General</c:formatCode>
                <c:ptCount val="4"/>
                <c:pt idx="0">
                  <c:v>115</c:v>
                </c:pt>
                <c:pt idx="1">
                  <c:v>85</c:v>
                </c:pt>
                <c:pt idx="2">
                  <c:v>180</c:v>
                </c:pt>
                <c:pt idx="3">
                  <c:v>112.5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1BB-4594-8417-84D6059DA7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99"/>
        <c:overlap val="-27"/>
        <c:axId val="1213085136"/>
        <c:axId val="1199480864"/>
      </c:barChart>
      <c:catAx>
        <c:axId val="121308513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99480864"/>
        <c:crosses val="autoZero"/>
        <c:auto val="1"/>
        <c:lblAlgn val="ctr"/>
        <c:lblOffset val="100"/>
        <c:noMultiLvlLbl val="0"/>
      </c:catAx>
      <c:valAx>
        <c:axId val="119948086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&quot;$&quot;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1308513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/>
    </a:solidFill>
    <a:ln w="38100" cap="flat" cmpd="sng" algn="ctr">
      <a:solidFill>
        <a:schemeClr val="bg1">
          <a:lumMod val="7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3152473533220072"/>
          <c:y val="0.19385896213565787"/>
          <c:w val="0.83093906857032773"/>
          <c:h val="0.6583359186617834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Sheet1!$H$46</c:f>
              <c:strCache>
                <c:ptCount val="1"/>
                <c:pt idx="0">
                  <c:v>Rate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ln>
                <a:solidFill>
                  <a:srgbClr val="C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EDF-4124-A6DA-24454468BA6C}"/>
              </c:ext>
            </c:extLst>
          </c:dPt>
          <c:dLbls>
            <c:dLbl>
              <c:idx val="0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EDF-4124-A6DA-24454468BA6C}"/>
                </c:ext>
              </c:extLst>
            </c:dLbl>
            <c:dLbl>
              <c:idx val="1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EDF-4124-A6DA-24454468BA6C}"/>
                </c:ext>
              </c:extLst>
            </c:dLbl>
            <c:dLbl>
              <c:idx val="2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5EDF-4124-A6DA-24454468BA6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Sheet1!$G$47:$G$49</c:f>
              <c:strCache>
                <c:ptCount val="3"/>
                <c:pt idx="0">
                  <c:v>Texas</c:v>
                </c:pt>
                <c:pt idx="1">
                  <c:v>Average</c:v>
                </c:pt>
                <c:pt idx="2">
                  <c:v>High (NY)</c:v>
                </c:pt>
              </c:strCache>
            </c:strRef>
          </c:cat>
          <c:val>
            <c:numRef>
              <c:f>Sheet1!$H$47:$H$49</c:f>
              <c:numCache>
                <c:formatCode>0.00%</c:formatCode>
                <c:ptCount val="3"/>
                <c:pt idx="0">
                  <c:v>2.5000000000000001E-2</c:v>
                </c:pt>
                <c:pt idx="1">
                  <c:v>6.7799999999999999E-2</c:v>
                </c:pt>
                <c:pt idx="2">
                  <c:v>0.18279999999999999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EDF-4124-A6DA-24454468BA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98"/>
        <c:overlap val="-27"/>
        <c:axId val="372064399"/>
        <c:axId val="243908191"/>
      </c:barChart>
      <c:catAx>
        <c:axId val="37206439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243908191"/>
        <c:crosses val="autoZero"/>
        <c:auto val="1"/>
        <c:lblAlgn val="ctr"/>
        <c:lblOffset val="100"/>
        <c:noMultiLvlLbl val="0"/>
      </c:catAx>
      <c:valAx>
        <c:axId val="243908191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7206439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/>
    </a:solidFill>
    <a:ln w="38100" cap="flat" cmpd="sng" algn="ctr">
      <a:solidFill>
        <a:schemeClr val="bg1">
          <a:lumMod val="7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00" b="1" i="0" u="none" strike="noStrike" kern="1200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r>
              <a:rPr lang="en-US" sz="1800" b="1" dirty="0">
                <a:solidFill>
                  <a:schemeClr val="tx1"/>
                </a:solidFill>
              </a:rPr>
              <a:t>Effective Property Tax</a:t>
            </a:r>
          </a:p>
          <a:p>
            <a:pPr>
              <a:defRPr sz="1800" b="1">
                <a:solidFill>
                  <a:schemeClr val="tx1"/>
                </a:solidFill>
              </a:defRPr>
            </a:pPr>
            <a:r>
              <a:rPr lang="en-US" sz="1800" b="1" baseline="0" dirty="0">
                <a:solidFill>
                  <a:schemeClr val="tx1"/>
                </a:solidFill>
              </a:rPr>
              <a:t>Rate by County (Texas)</a:t>
            </a:r>
            <a:endParaRPr lang="en-US" sz="1800" b="1" dirty="0">
              <a:solidFill>
                <a:schemeClr val="tx1"/>
              </a:solidFill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0.14871811985797975"/>
          <c:y val="0.22828709183980561"/>
          <c:w val="0.8058740628903025"/>
          <c:h val="0.56847858098499704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ln>
                <a:solidFill>
                  <a:srgbClr val="C00000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9A0-4446-8EBF-B92EE307AEF4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'Sort low-high'!$I$22:$I$24</c:f>
              <c:strCache>
                <c:ptCount val="2"/>
                <c:pt idx="1">
                  <c:v>Average</c:v>
                </c:pt>
              </c:strCache>
            </c:strRef>
          </c:cat>
          <c:val>
            <c:numRef>
              <c:f>'Sort low-high'!$J$22:$J$24</c:f>
              <c:numCache>
                <c:formatCode>0.00%</c:formatCode>
                <c:ptCount val="3"/>
                <c:pt idx="0">
                  <c:v>1.1299999999999999E-2</c:v>
                </c:pt>
                <c:pt idx="1">
                  <c:v>1.2587913385826767E-2</c:v>
                </c:pt>
                <c:pt idx="2">
                  <c:v>1.9900000000000001E-2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9A0-4446-8EBF-B92EE307AEF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90"/>
        <c:overlap val="-28"/>
        <c:axId val="1086319935"/>
        <c:axId val="1662392735"/>
      </c:barChart>
      <c:catAx>
        <c:axId val="1086319935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62392735"/>
        <c:crosses val="autoZero"/>
        <c:auto val="1"/>
        <c:lblAlgn val="ctr"/>
        <c:lblOffset val="100"/>
        <c:noMultiLvlLbl val="0"/>
      </c:catAx>
      <c:valAx>
        <c:axId val="166239273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8631993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/>
    </a:solidFill>
    <a:ln w="38100" cap="flat" cmpd="sng" algn="ctr">
      <a:solidFill>
        <a:schemeClr val="bg1">
          <a:lumMod val="7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0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2400" b="1" dirty="0"/>
              <a:t>Average Electric Rate by State</a:t>
            </a:r>
          </a:p>
          <a:p>
            <a:pPr>
              <a:defRPr sz="2000"/>
            </a:pPr>
            <a:r>
              <a:rPr lang="en-US" sz="1800" b="1" dirty="0"/>
              <a:t>(Cents</a:t>
            </a:r>
            <a:r>
              <a:rPr lang="en-US" sz="1800" b="1" baseline="0" dirty="0"/>
              <a:t> per Kilowatt-hour)</a:t>
            </a:r>
            <a:endParaRPr lang="en-US" sz="1800" b="1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2.6611439833191801E-2"/>
          <c:y val="0.21201535383875073"/>
          <c:w val="0.94677712033361638"/>
          <c:h val="0.5777386466481980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'table-chart'!$C$31</c:f>
              <c:strCache>
                <c:ptCount val="1"/>
                <c:pt idx="0">
                  <c:v>Commercial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6B66D152-84DC-4825-8AA9-01F924652B3D}" type="VALUE">
                      <a:rPr lang="en-US"/>
                      <a:pPr/>
                      <a:t>[VALUE]</a:t>
                    </a:fld>
                    <a:r>
                      <a:rPr lang="en-US" dirty="0"/>
                      <a:t>¢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BCAA-42E9-9815-1311C705555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A50754B4-95A8-4183-9512-4F4122004093}" type="VALUE">
                      <a:rPr lang="en-US"/>
                      <a:pPr/>
                      <a:t>[VALUE]</a:t>
                    </a:fld>
                    <a:r>
                      <a:rPr lang="en-US" dirty="0"/>
                      <a:t>¢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BCAA-42E9-9815-1311C705555E}"/>
                </c:ext>
              </c:extLst>
            </c:dLbl>
            <c:dLbl>
              <c:idx val="2"/>
              <c:layout>
                <c:manualLayout>
                  <c:x val="-3.1262207953745715E-2"/>
                  <c:y val="0"/>
                </c:manualLayout>
              </c:layout>
              <c:tx>
                <c:rich>
                  <a:bodyPr/>
                  <a:lstStyle/>
                  <a:p>
                    <a:fld id="{A3152E5E-FB9B-48F3-AFE5-76BF68A84FA5}" type="VALUE">
                      <a:rPr lang="en-US"/>
                      <a:pPr/>
                      <a:t>[VALUE]</a:t>
                    </a:fld>
                    <a:r>
                      <a:rPr lang="en-US" dirty="0"/>
                      <a:t>¢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2-BCAA-42E9-9815-1311C705555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'table-chart'!$B$32:$B$34</c:f>
              <c:strCache>
                <c:ptCount val="3"/>
                <c:pt idx="0">
                  <c:v>Texas</c:v>
                </c:pt>
                <c:pt idx="1">
                  <c:v>US Agerage</c:v>
                </c:pt>
                <c:pt idx="2">
                  <c:v>US High</c:v>
                </c:pt>
              </c:strCache>
            </c:strRef>
          </c:cat>
          <c:val>
            <c:numRef>
              <c:f>'table-chart'!$C$32:$C$34</c:f>
              <c:numCache>
                <c:formatCode>General</c:formatCode>
                <c:ptCount val="3"/>
                <c:pt idx="0">
                  <c:v>8.26</c:v>
                </c:pt>
                <c:pt idx="1">
                  <c:v>13.54</c:v>
                </c:pt>
                <c:pt idx="2">
                  <c:v>24.41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CAA-42E9-9815-1311C705555E}"/>
            </c:ext>
          </c:extLst>
        </c:ser>
        <c:ser>
          <c:idx val="1"/>
          <c:order val="1"/>
          <c:tx>
            <c:strRef>
              <c:f>'table-chart'!$D$31</c:f>
              <c:strCache>
                <c:ptCount val="1"/>
                <c:pt idx="0">
                  <c:v>Industrial</c:v>
                </c:pt>
              </c:strCache>
            </c:strRef>
          </c:tx>
          <c:spPr>
            <a:solidFill>
              <a:srgbClr val="CC0000"/>
            </a:solidFill>
            <a:ln>
              <a:solidFill>
                <a:srgbClr val="CC0000"/>
              </a:solidFill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53D7FF89-931B-45D3-BA18-3FA39BD6D3A3}" type="VALUE">
                      <a:rPr lang="en-US"/>
                      <a:pPr/>
                      <a:t>[VALUE]</a:t>
                    </a:fld>
                    <a:r>
                      <a:rPr lang="en-US" dirty="0"/>
                      <a:t>¢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BCAA-42E9-9815-1311C705555E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6C9C87F9-0317-4861-9F50-EDA49D438488}" type="VALUE">
                      <a:rPr lang="en-US"/>
                      <a:pPr/>
                      <a:t>[VALUE]</a:t>
                    </a:fld>
                    <a:r>
                      <a:rPr lang="en-US" dirty="0"/>
                      <a:t>¢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BCAA-42E9-9815-1311C705555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66EC70D6-111E-4549-B853-D6EF816BEFCE}" type="VALUE">
                      <a:rPr lang="en-US"/>
                      <a:pPr/>
                      <a:t>[VALUE]</a:t>
                    </a:fld>
                    <a:r>
                      <a:rPr lang="en-US" dirty="0"/>
                      <a:t>¢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BCAA-42E9-9815-1311C705555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'table-chart'!$B$32:$B$34</c:f>
              <c:strCache>
                <c:ptCount val="3"/>
                <c:pt idx="0">
                  <c:v>Texas</c:v>
                </c:pt>
                <c:pt idx="1">
                  <c:v>US Agerage</c:v>
                </c:pt>
                <c:pt idx="2">
                  <c:v>US High</c:v>
                </c:pt>
              </c:strCache>
            </c:strRef>
          </c:cat>
          <c:val>
            <c:numRef>
              <c:f>'table-chart'!$D$32:$D$34</c:f>
              <c:numCache>
                <c:formatCode>General</c:formatCode>
                <c:ptCount val="3"/>
                <c:pt idx="0">
                  <c:v>6.33</c:v>
                </c:pt>
                <c:pt idx="1">
                  <c:v>8.7100000000000009</c:v>
                </c:pt>
                <c:pt idx="2">
                  <c:v>31.36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BCAA-42E9-9815-1311C70555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0"/>
        <c:overlap val="-27"/>
        <c:axId val="358615872"/>
        <c:axId val="358630752"/>
      </c:barChart>
      <c:catAx>
        <c:axId val="3586158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58630752"/>
        <c:crosses val="autoZero"/>
        <c:auto val="1"/>
        <c:lblAlgn val="ctr"/>
        <c:lblOffset val="100"/>
        <c:noMultiLvlLbl val="0"/>
      </c:catAx>
      <c:valAx>
        <c:axId val="35863075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3586158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8075055052051314"/>
          <c:y val="0.91824727166089593"/>
          <c:w val="0.60560512485895879"/>
          <c:h val="7.8037685107571947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solidFill>
      <a:schemeClr val="accent5">
        <a:lumMod val="20000"/>
        <a:lumOff val="80000"/>
      </a:schemeClr>
    </a:solidFill>
    <a:ln w="38100">
      <a:solidFill>
        <a:schemeClr val="bg1">
          <a:lumMod val="75000"/>
        </a:schemeClr>
      </a:solidFill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0.0195</cdr:x>
      <cdr:y>0.01146</cdr:y>
    </cdr:from>
    <cdr:to>
      <cdr:x>0.98096</cdr:x>
      <cdr:y>0.23514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B797DE16-391E-902A-DAEB-268942AA0CF2}"/>
            </a:ext>
          </a:extLst>
        </cdr:cNvPr>
        <cdr:cNvSpPr txBox="1"/>
      </cdr:nvSpPr>
      <cdr:spPr>
        <a:xfrm xmlns:a="http://schemas.openxmlformats.org/drawingml/2006/main">
          <a:off x="72226" y="36587"/>
          <a:ext cx="3560461" cy="71428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pPr algn="ctr"/>
          <a:r>
            <a:rPr lang="en-US" sz="1800" b="1" kern="1200" dirty="0"/>
            <a:t>Texas Total Effective Tax Rate</a:t>
          </a:r>
          <a:r>
            <a:rPr lang="en-US" sz="2000" b="1" kern="1200" baseline="30000" dirty="0"/>
            <a:t>1</a:t>
          </a:r>
          <a:r>
            <a:rPr lang="en-US" sz="1800" b="1" kern="1200" dirty="0"/>
            <a:t> (Corporate Rates)</a:t>
          </a: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16CA03B-9BB4-4E76-BE5D-1D149DB608D9}" type="datetimeFigureOut">
              <a:rPr lang="en-US" smtClean="0"/>
              <a:t>8/28/2026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6A87D06-1557-440E-B70C-1AE5C09DBE0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811230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6A87D06-1557-440E-B70C-1AE5C09DBE02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5472379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6A87D06-1557-440E-B70C-1AE5C09DBE02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5381258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FE1CAE-1868-465C-8F5F-9F57FCF5BEC7}" type="datetime1">
              <a:rPr lang="en-US" smtClean="0"/>
              <a:t>8/28/2026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16F078-9008-41EE-81E9-16B683D95CB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0318316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B5D4E5-7E32-4FA9-AB9E-398552737C87}" type="datetime1">
              <a:rPr lang="en-US" smtClean="0"/>
              <a:t>8/28/2026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16F078-9008-41EE-81E9-16B683D95CB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3424183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0E84A0-2BE9-42C4-9102-50B213E6BC0F}" type="datetime1">
              <a:rPr lang="en-US" smtClean="0"/>
              <a:t>8/28/2026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16F078-9008-41EE-81E9-16B683D95CB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723318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7487A7-9500-4A94-81F9-4B7CDC874E13}" type="datetime1">
              <a:rPr lang="en-US" smtClean="0"/>
              <a:t>8/28/2026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16F078-9008-41EE-81E9-16B683D95CB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464779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53B625-811C-4E0D-8597-0CD9234BE500}" type="datetime1">
              <a:rPr lang="en-US" smtClean="0"/>
              <a:t>8/28/2026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16F078-9008-41EE-81E9-16B683D95CB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6278353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B275C4-D5EF-41B8-B398-1F6685A5BDEC}" type="datetime1">
              <a:rPr lang="en-US" smtClean="0"/>
              <a:t>8/28/2026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16F078-9008-41EE-81E9-16B683D95CB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773610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2C28BD-3500-41F5-8BE2-70E553A2FD9D}" type="datetime1">
              <a:rPr lang="en-US" smtClean="0"/>
              <a:t>8/28/2026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16F078-9008-41EE-81E9-16B683D95CB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749194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DEF5B2-E54B-4A47-ADA7-15236DE1851D}" type="datetime1">
              <a:rPr lang="en-US" smtClean="0"/>
              <a:t>8/28/2026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16F078-9008-41EE-81E9-16B683D95CB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8341059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1DF984-2227-4A55-8FAA-5F83CB1F0B5C}" type="datetime1">
              <a:rPr lang="en-US" smtClean="0"/>
              <a:t>8/28/2026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16F078-9008-41EE-81E9-16B683D95CB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6455008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8BA873F-204F-42B1-999D-A12715F63FEF}" type="datetime1">
              <a:rPr lang="en-US" smtClean="0"/>
              <a:t>8/28/2026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16F078-9008-41EE-81E9-16B683D95CB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7118573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75A2CD-AF01-4EF2-BEFB-6C39CD9E419B}" type="datetime1">
              <a:rPr lang="en-US" smtClean="0"/>
              <a:t>8/28/2026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16F078-9008-41EE-81E9-16B683D95CB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8900694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9E20843-3D15-49E0-AE99-A59D0151973D}" type="datetime1">
              <a:rPr lang="en-US" smtClean="0"/>
              <a:t>8/28/2026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 dirty="0"/>
              <a:t>Property of the City of George West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616F078-9008-41EE-81E9-16B683D95CB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757167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Abadi" panose="020F0502020204030204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6.sv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.png"/><Relationship Id="rId4" Type="http://schemas.openxmlformats.org/officeDocument/2006/relationships/image" Target="../media/image10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svg"/><Relationship Id="rId5" Type="http://schemas.openxmlformats.org/officeDocument/2006/relationships/image" Target="../media/image9.png"/><Relationship Id="rId4" Type="http://schemas.openxmlformats.org/officeDocument/2006/relationships/image" Target="../media/image11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3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4" Type="http://schemas.openxmlformats.org/officeDocument/2006/relationships/image" Target="../media/image23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13" Type="http://schemas.openxmlformats.org/officeDocument/2006/relationships/image" Target="../media/image38.jpeg"/><Relationship Id="rId3" Type="http://schemas.openxmlformats.org/officeDocument/2006/relationships/image" Target="../media/image28.png"/><Relationship Id="rId7" Type="http://schemas.openxmlformats.org/officeDocument/2006/relationships/image" Target="../media/image32.jpg"/><Relationship Id="rId12" Type="http://schemas.openxmlformats.org/officeDocument/2006/relationships/image" Target="../media/image37.pn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11" Type="http://schemas.openxmlformats.org/officeDocument/2006/relationships/image" Target="../media/image36.jpeg"/><Relationship Id="rId5" Type="http://schemas.openxmlformats.org/officeDocument/2006/relationships/image" Target="../media/image30.jpeg"/><Relationship Id="rId10" Type="http://schemas.openxmlformats.org/officeDocument/2006/relationships/image" Target="../media/image35.jpeg"/><Relationship Id="rId4" Type="http://schemas.openxmlformats.org/officeDocument/2006/relationships/image" Target="../media/image29.png"/><Relationship Id="rId9" Type="http://schemas.openxmlformats.org/officeDocument/2006/relationships/image" Target="../media/image34.jp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73C51FC-328A-BA8B-2122-26789DE628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16F078-9008-41EE-81E9-16B683D95CB8}" type="slidenum">
              <a:rPr lang="en-US" smtClean="0"/>
              <a:t>1</a:t>
            </a:fld>
            <a:endParaRPr lang="en-US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EF4959F-5ADA-B87B-FC2E-CAE3BD643E6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60"/>
            <a:ext cx="9144000" cy="6918641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FFF99BAE-A664-EFD9-24BB-FC859E1D7CE9}"/>
              </a:ext>
            </a:extLst>
          </p:cNvPr>
          <p:cNvSpPr/>
          <p:nvPr/>
        </p:nvSpPr>
        <p:spPr>
          <a:xfrm>
            <a:off x="3331675" y="136524"/>
            <a:ext cx="5812325" cy="173373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0" dirty="0">
                <a:solidFill>
                  <a:schemeClr val="bg1"/>
                </a:solidFill>
                <a:latin typeface="Aptos ExtraBold" panose="020B0004020202020204" pitchFamily="34" charset="0"/>
              </a:rPr>
              <a:t>George</a:t>
            </a:r>
            <a:r>
              <a:rPr lang="en-US" sz="6000" dirty="0">
                <a:solidFill>
                  <a:schemeClr val="bg1"/>
                </a:solidFill>
                <a:latin typeface="Aptos SemiBold" panose="020B0004020202020204" pitchFamily="34" charset="0"/>
              </a:rPr>
              <a:t> West,</a:t>
            </a:r>
          </a:p>
          <a:p>
            <a:pPr algn="ctr"/>
            <a:r>
              <a:rPr lang="en-US" sz="6000" i="1" dirty="0">
                <a:solidFill>
                  <a:schemeClr val="bg1"/>
                </a:solidFill>
                <a:latin typeface="Aptos SemiBold" panose="020B0004020202020204" pitchFamily="34" charset="0"/>
              </a:rPr>
              <a:t>a place to grow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EA901BF6-A3A8-DC88-687F-3D5A93C021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133113232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F667C2C-C991-D753-3795-B46F2EC904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41" name="Slide background fill">
            <a:extLst>
              <a:ext uri="{FF2B5EF4-FFF2-40B4-BE49-F238E27FC236}">
                <a16:creationId xmlns:a16="http://schemas.microsoft.com/office/drawing/2014/main" id="{EEB4BFCA-6C13-AB38-A03E-515E8C2F3B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3" name="Color 2">
            <a:extLst>
              <a:ext uri="{FF2B5EF4-FFF2-40B4-BE49-F238E27FC236}">
                <a16:creationId xmlns:a16="http://schemas.microsoft.com/office/drawing/2014/main" id="{C508B3A4-6AA5-EB0E-BB1E-31C2F284DC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E3B73226-020B-68ED-266A-120E5B90E4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663619" cy="6858000"/>
            <a:chOff x="651279" y="598259"/>
            <a:chExt cx="10889442" cy="5680742"/>
          </a:xfrm>
        </p:grpSpPr>
        <p:sp>
          <p:nvSpPr>
            <p:cNvPr id="46" name="Color">
              <a:extLst>
                <a:ext uri="{FF2B5EF4-FFF2-40B4-BE49-F238E27FC236}">
                  <a16:creationId xmlns:a16="http://schemas.microsoft.com/office/drawing/2014/main" id="{6302C8CF-370A-AB12-848B-63879C04D4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" name="Color">
              <a:extLst>
                <a:ext uri="{FF2B5EF4-FFF2-40B4-BE49-F238E27FC236}">
                  <a16:creationId xmlns:a16="http://schemas.microsoft.com/office/drawing/2014/main" id="{FD7D2645-E9A6-638D-14AA-9F8A3462BA4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F111144E-F84D-029A-3891-4262E9939C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A44B089-0DB2-33DF-46C4-D828EDC3595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CCABD6A-342B-9C00-305E-D92B96B4B03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64B4E0F-436E-5100-D9AB-5793AE4C84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BC934CC-D147-A5C6-DDD3-E10709B4415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A91CF00-1341-F8DA-98DD-AB7AD4A9C77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0C6F029-44A9-ABBF-D12A-5C96B56ADC1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F8C2D772-3BE7-5278-419D-2491BBCDAD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15" name="Title 1">
            <a:extLst>
              <a:ext uri="{FF2B5EF4-FFF2-40B4-BE49-F238E27FC236}">
                <a16:creationId xmlns:a16="http://schemas.microsoft.com/office/drawing/2014/main" id="{313339AA-B128-3742-BEE2-DD2A7FA7A0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89788" y="841248"/>
            <a:ext cx="3847200" cy="3283491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b="1" kern="1200" dirty="0">
                <a:solidFill>
                  <a:schemeClr val="bg1"/>
                </a:solidFill>
                <a:latin typeface="Aptos ExtraBold" panose="020B0004020202020204" pitchFamily="34" charset="0"/>
              </a:rPr>
              <a:t>Why</a:t>
            </a:r>
            <a:br>
              <a:rPr lang="en-US" b="1" kern="1200" dirty="0">
                <a:solidFill>
                  <a:schemeClr val="bg1"/>
                </a:solidFill>
                <a:latin typeface="Aptos ExtraBold" panose="020B0004020202020204" pitchFamily="34" charset="0"/>
              </a:rPr>
            </a:br>
            <a:r>
              <a:rPr lang="en-US" b="1" kern="1200" dirty="0">
                <a:solidFill>
                  <a:schemeClr val="bg1"/>
                </a:solidFill>
                <a:latin typeface="Aptos ExtraBold" panose="020B0004020202020204" pitchFamily="34" charset="0"/>
              </a:rPr>
              <a:t>George West?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276968-8A97-B032-739C-DBA7E1F4EC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ctr" defTabSz="914400">
              <a:spcAft>
                <a:spcPts val="600"/>
              </a:spcAft>
            </a:pPr>
            <a:fld id="{5616F078-9008-41EE-81E9-16B683D95CB8}" type="slidenum">
              <a:rPr lang="en-US" sz="1400" b="1" smtClean="0">
                <a:solidFill>
                  <a:schemeClr val="tx2"/>
                </a:solidFill>
              </a:rPr>
              <a:pPr algn="ctr" defTabSz="914400">
                <a:spcAft>
                  <a:spcPts val="600"/>
                </a:spcAft>
              </a:pPr>
              <a:t>2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3690E97-C3A1-675B-BD68-748343FDB4D7}"/>
              </a:ext>
            </a:extLst>
          </p:cNvPr>
          <p:cNvSpPr txBox="1"/>
          <p:nvPr/>
        </p:nvSpPr>
        <p:spPr>
          <a:xfrm>
            <a:off x="4821897" y="355680"/>
            <a:ext cx="4238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Heart of South Texas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18C3773-52D7-DE5E-2242-0697BE039AAF}"/>
              </a:ext>
            </a:extLst>
          </p:cNvPr>
          <p:cNvSpPr txBox="1"/>
          <p:nvPr/>
        </p:nvSpPr>
        <p:spPr>
          <a:xfrm>
            <a:off x="4828057" y="884067"/>
            <a:ext cx="4238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Access to International Commerce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E98453C-F3EB-3155-9C83-3F8DDD9DD8A0}"/>
              </a:ext>
            </a:extLst>
          </p:cNvPr>
          <p:cNvSpPr txBox="1"/>
          <p:nvPr/>
        </p:nvSpPr>
        <p:spPr>
          <a:xfrm>
            <a:off x="4821897" y="1399407"/>
            <a:ext cx="423826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Major Highways and Rail Transportation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42BC7EB-56C4-274E-7081-5DA5F33BDB99}"/>
              </a:ext>
            </a:extLst>
          </p:cNvPr>
          <p:cNvSpPr txBox="1"/>
          <p:nvPr/>
        </p:nvSpPr>
        <p:spPr>
          <a:xfrm>
            <a:off x="4828057" y="2219438"/>
            <a:ext cx="4238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Existing Industrial Corridor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E8B8550-3A78-D65C-A62F-5688CB91D702}"/>
              </a:ext>
            </a:extLst>
          </p:cNvPr>
          <p:cNvSpPr txBox="1"/>
          <p:nvPr/>
        </p:nvSpPr>
        <p:spPr>
          <a:xfrm>
            <a:off x="4821900" y="2772025"/>
            <a:ext cx="4238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Low-Cost Land and Construction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43E7F32-2936-DCF3-568E-5D6D3D1110AB}"/>
              </a:ext>
            </a:extLst>
          </p:cNvPr>
          <p:cNvSpPr txBox="1"/>
          <p:nvPr/>
        </p:nvSpPr>
        <p:spPr>
          <a:xfrm>
            <a:off x="4821899" y="3315359"/>
            <a:ext cx="4238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Favorable Taxes and Permitting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FFBF95A-78E2-D9CC-F5D3-C98574B5120A}"/>
              </a:ext>
            </a:extLst>
          </p:cNvPr>
          <p:cNvSpPr txBox="1"/>
          <p:nvPr/>
        </p:nvSpPr>
        <p:spPr>
          <a:xfrm>
            <a:off x="4821898" y="3838096"/>
            <a:ext cx="4238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Competitive Workforce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3F04E2C-EB1D-ACFC-1AE3-8D3B0111D2B3}"/>
              </a:ext>
            </a:extLst>
          </p:cNvPr>
          <p:cNvSpPr txBox="1"/>
          <p:nvPr/>
        </p:nvSpPr>
        <p:spPr>
          <a:xfrm>
            <a:off x="4823456" y="4347973"/>
            <a:ext cx="4238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High Performing Schools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194243F-1F27-66B7-437D-92D6259D2DB2}"/>
              </a:ext>
            </a:extLst>
          </p:cNvPr>
          <p:cNvSpPr txBox="1"/>
          <p:nvPr/>
        </p:nvSpPr>
        <p:spPr>
          <a:xfrm>
            <a:off x="4821898" y="4875496"/>
            <a:ext cx="423826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Deregulated Power / Abundant Natural Gas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30CDABB-D6ED-391B-E376-A455CE55B24E}"/>
              </a:ext>
            </a:extLst>
          </p:cNvPr>
          <p:cNvSpPr txBox="1"/>
          <p:nvPr/>
        </p:nvSpPr>
        <p:spPr>
          <a:xfrm>
            <a:off x="4821897" y="5701935"/>
            <a:ext cx="4238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No Natural Disasters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649ED70-CD59-30C0-5876-8BA0DB31443F}"/>
              </a:ext>
            </a:extLst>
          </p:cNvPr>
          <p:cNvSpPr txBox="1"/>
          <p:nvPr/>
        </p:nvSpPr>
        <p:spPr>
          <a:xfrm>
            <a:off x="4828057" y="6227224"/>
            <a:ext cx="4238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Great Recreation and Lifestyle</a:t>
            </a:r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F6A3477A-37AA-899C-693C-5216E5899C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27805" y="6444771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451658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2" grpId="0"/>
      <p:bldP spid="3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44ADC5C-DF37-872B-617E-80689444D3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6A8647F2-A1B1-8F5B-21CC-FFB6DB8F4A7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F0E84B05-59D7-19A8-CC99-0EE60BDE68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7B7EFFD3-F74F-22A4-6868-65490BF4739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090A1140-7677-23E0-DFA0-B1D2A9C4F34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96287552-064F-55F5-714D-9F9FCB21C3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08B19CC-5616-DB99-1BBE-72DE301DBBF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3B2B503-82AB-434A-7DAB-AA7CE76D88B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E67C83E-6F84-13D0-F716-C0F1C11B9C8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5022A9C-59AE-FF03-DFD4-938D5B1A6F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686BC3F-1CF4-94B8-D0BD-21944B1F67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6984318-7A0F-24D0-8E24-50DF944723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A9A962D4-C3C5-3CCE-7793-45A30E3BEB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E8F4753-4D15-56DC-1261-51CD7C00F4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7AC7DF-0F59-3065-9AF9-D9DA1C1CC2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3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0309E83-CFCE-08C2-F157-CBD4089E51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7505" y="127957"/>
            <a:ext cx="7886700" cy="947008"/>
          </a:xfrm>
        </p:spPr>
        <p:txBody>
          <a:bodyPr>
            <a:norm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Aptos ExtraBold" panose="020B0004020202020204" pitchFamily="34" charset="0"/>
              </a:rPr>
              <a:t>Heart of South Texas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C0751B2E-6F7A-C562-BD0B-FAF624A1C5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9650831"/>
              </p:ext>
            </p:extLst>
          </p:nvPr>
        </p:nvGraphicFramePr>
        <p:xfrm>
          <a:off x="5311160" y="2768139"/>
          <a:ext cx="3529939" cy="30174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4482">
                  <a:extLst>
                    <a:ext uri="{9D8B030D-6E8A-4147-A177-3AD203B41FA5}">
                      <a16:colId xmlns:a16="http://schemas.microsoft.com/office/drawing/2014/main" val="4083219073"/>
                    </a:ext>
                  </a:extLst>
                </a:gridCol>
                <a:gridCol w="1964875">
                  <a:extLst>
                    <a:ext uri="{9D8B030D-6E8A-4147-A177-3AD203B41FA5}">
                      <a16:colId xmlns:a16="http://schemas.microsoft.com/office/drawing/2014/main" val="2159510533"/>
                    </a:ext>
                  </a:extLst>
                </a:gridCol>
                <a:gridCol w="673988">
                  <a:extLst>
                    <a:ext uri="{9D8B030D-6E8A-4147-A177-3AD203B41FA5}">
                      <a16:colId xmlns:a16="http://schemas.microsoft.com/office/drawing/2014/main" val="2806417795"/>
                    </a:ext>
                  </a:extLst>
                </a:gridCol>
                <a:gridCol w="626594">
                  <a:extLst>
                    <a:ext uri="{9D8B030D-6E8A-4147-A177-3AD203B41FA5}">
                      <a16:colId xmlns:a16="http://schemas.microsoft.com/office/drawing/2014/main" val="3440483842"/>
                    </a:ext>
                  </a:extLst>
                </a:gridCol>
              </a:tblGrid>
              <a:tr h="478267">
                <a:tc>
                  <a:txBody>
                    <a:bodyPr/>
                    <a:lstStyle/>
                    <a:p>
                      <a:endParaRPr lang="en-US" sz="1400" dirty="0">
                        <a:latin typeface="Aptos ExtraBold" panose="020B0004020202020204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ExtraBold" panose="020B0004020202020204" pitchFamily="34" charset="0"/>
                        </a:rPr>
                        <a:t>Distance from George West</a:t>
                      </a:r>
                    </a:p>
                  </a:txBody>
                  <a:tcP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ExtraBold" panose="020B0004020202020204" pitchFamily="34" charset="0"/>
                        </a:rPr>
                        <a:t>Miles</a:t>
                      </a:r>
                    </a:p>
                  </a:txBody>
                  <a:tcP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ExtraBold" panose="020B0004020202020204" pitchFamily="34" charset="0"/>
                        </a:rPr>
                        <a:t>Drive Time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99568912"/>
                  </a:ext>
                </a:extLst>
              </a:tr>
              <a:tr h="330182"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A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Corpus Christi (Port)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62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0:55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4222821747"/>
                  </a:ext>
                </a:extLst>
              </a:tr>
              <a:tr h="330182"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B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San Antonio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84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1:17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4011656027"/>
                  </a:ext>
                </a:extLst>
              </a:tr>
              <a:tr h="330182"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C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Laredo (Port)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108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1:58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17841720"/>
                  </a:ext>
                </a:extLst>
              </a:tr>
              <a:tr h="330182"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Tesla Plant / Austin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147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2:30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405867234"/>
                  </a:ext>
                </a:extLst>
              </a:tr>
              <a:tr h="330182"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E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McAllen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163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2:30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700099389"/>
                  </a:ext>
                </a:extLst>
              </a:tr>
              <a:tr h="330182"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F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Houston (Port)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208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3:20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62060772"/>
                  </a:ext>
                </a:extLst>
              </a:tr>
              <a:tr h="330182"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G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SpaceX Launch Facility</a:t>
                      </a:r>
                    </a:p>
                  </a:txBody>
                  <a:tcPr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215</a:t>
                      </a:r>
                    </a:p>
                  </a:txBody>
                  <a:tcPr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3:29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6105506"/>
                  </a:ext>
                </a:extLst>
              </a:tr>
            </a:tbl>
          </a:graphicData>
        </a:graphic>
      </p:graphicFrame>
      <p:pic>
        <p:nvPicPr>
          <p:cNvPr id="67" name="Content Placeholder 9">
            <a:extLst>
              <a:ext uri="{FF2B5EF4-FFF2-40B4-BE49-F238E27FC236}">
                <a16:creationId xmlns:a16="http://schemas.microsoft.com/office/drawing/2014/main" id="{85E06BEA-8E32-5232-7958-35C78424A11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50021" y="2363958"/>
            <a:ext cx="4611119" cy="4351338"/>
          </a:xfrm>
          <a:prstGeom prst="rect">
            <a:avLst/>
          </a:prstGeom>
          <a:ln w="41275">
            <a:solidFill>
              <a:schemeClr val="accent3">
                <a:lumMod val="60000"/>
                <a:lumOff val="40000"/>
              </a:schemeClr>
            </a:solidFill>
          </a:ln>
        </p:spPr>
      </p:pic>
      <p:cxnSp>
        <p:nvCxnSpPr>
          <p:cNvPr id="68" name="Straight Arrow Connector 67">
            <a:extLst>
              <a:ext uri="{FF2B5EF4-FFF2-40B4-BE49-F238E27FC236}">
                <a16:creationId xmlns:a16="http://schemas.microsoft.com/office/drawing/2014/main" id="{561EAE53-08AB-2BE7-A972-0308F15E4A06}"/>
              </a:ext>
            </a:extLst>
          </p:cNvPr>
          <p:cNvCxnSpPr>
            <a:cxnSpLocks/>
          </p:cNvCxnSpPr>
          <p:nvPr/>
        </p:nvCxnSpPr>
        <p:spPr>
          <a:xfrm flipV="1">
            <a:off x="2413999" y="3307047"/>
            <a:ext cx="1645929" cy="1058184"/>
          </a:xfrm>
          <a:prstGeom prst="straightConnector1">
            <a:avLst/>
          </a:prstGeom>
          <a:ln w="444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Arrow Connector 68">
            <a:extLst>
              <a:ext uri="{FF2B5EF4-FFF2-40B4-BE49-F238E27FC236}">
                <a16:creationId xmlns:a16="http://schemas.microsoft.com/office/drawing/2014/main" id="{8BC2EAFD-390A-81A0-C02B-05DF948A30CD}"/>
              </a:ext>
            </a:extLst>
          </p:cNvPr>
          <p:cNvCxnSpPr>
            <a:cxnSpLocks/>
          </p:cNvCxnSpPr>
          <p:nvPr/>
        </p:nvCxnSpPr>
        <p:spPr>
          <a:xfrm flipH="1">
            <a:off x="1356146" y="4365231"/>
            <a:ext cx="1057853" cy="637530"/>
          </a:xfrm>
          <a:prstGeom prst="straightConnector1">
            <a:avLst/>
          </a:prstGeom>
          <a:ln w="444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Straight Arrow Connector 69">
            <a:extLst>
              <a:ext uri="{FF2B5EF4-FFF2-40B4-BE49-F238E27FC236}">
                <a16:creationId xmlns:a16="http://schemas.microsoft.com/office/drawing/2014/main" id="{7B647006-F73A-2FBE-2F4B-2112A6085962}"/>
              </a:ext>
            </a:extLst>
          </p:cNvPr>
          <p:cNvCxnSpPr>
            <a:cxnSpLocks/>
          </p:cNvCxnSpPr>
          <p:nvPr/>
        </p:nvCxnSpPr>
        <p:spPr>
          <a:xfrm flipH="1" flipV="1">
            <a:off x="2151229" y="3459709"/>
            <a:ext cx="262770" cy="905522"/>
          </a:xfrm>
          <a:prstGeom prst="straightConnector1">
            <a:avLst/>
          </a:prstGeom>
          <a:ln w="444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B83EBFFF-169A-A2B8-B290-C87ECEDE9E67}"/>
              </a:ext>
            </a:extLst>
          </p:cNvPr>
          <p:cNvCxnSpPr>
            <a:cxnSpLocks/>
          </p:cNvCxnSpPr>
          <p:nvPr/>
        </p:nvCxnSpPr>
        <p:spPr>
          <a:xfrm>
            <a:off x="2413999" y="4365231"/>
            <a:ext cx="534651" cy="384487"/>
          </a:xfrm>
          <a:prstGeom prst="straightConnector1">
            <a:avLst/>
          </a:prstGeom>
          <a:ln w="444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Straight Arrow Connector 71">
            <a:extLst>
              <a:ext uri="{FF2B5EF4-FFF2-40B4-BE49-F238E27FC236}">
                <a16:creationId xmlns:a16="http://schemas.microsoft.com/office/drawing/2014/main" id="{D90B9F74-19F9-2D12-35F6-FDB54AEE548A}"/>
              </a:ext>
            </a:extLst>
          </p:cNvPr>
          <p:cNvCxnSpPr>
            <a:cxnSpLocks/>
          </p:cNvCxnSpPr>
          <p:nvPr/>
        </p:nvCxnSpPr>
        <p:spPr>
          <a:xfrm flipH="1">
            <a:off x="2405263" y="4429144"/>
            <a:ext cx="8736" cy="1656354"/>
          </a:xfrm>
          <a:prstGeom prst="straightConnector1">
            <a:avLst/>
          </a:prstGeom>
          <a:ln w="444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Straight Arrow Connector 72">
            <a:extLst>
              <a:ext uri="{FF2B5EF4-FFF2-40B4-BE49-F238E27FC236}">
                <a16:creationId xmlns:a16="http://schemas.microsoft.com/office/drawing/2014/main" id="{E3557741-AF7B-99F4-C2F9-3CD2AC8FD21F}"/>
              </a:ext>
            </a:extLst>
          </p:cNvPr>
          <p:cNvCxnSpPr>
            <a:cxnSpLocks/>
          </p:cNvCxnSpPr>
          <p:nvPr/>
        </p:nvCxnSpPr>
        <p:spPr>
          <a:xfrm flipV="1">
            <a:off x="2413999" y="2692974"/>
            <a:ext cx="367544" cy="1672257"/>
          </a:xfrm>
          <a:prstGeom prst="straightConnector1">
            <a:avLst/>
          </a:prstGeom>
          <a:ln w="444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Straight Arrow Connector 73">
            <a:extLst>
              <a:ext uri="{FF2B5EF4-FFF2-40B4-BE49-F238E27FC236}">
                <a16:creationId xmlns:a16="http://schemas.microsoft.com/office/drawing/2014/main" id="{1E99F59A-9CE8-3A87-2223-2D880425611C}"/>
              </a:ext>
            </a:extLst>
          </p:cNvPr>
          <p:cNvCxnSpPr>
            <a:cxnSpLocks/>
          </p:cNvCxnSpPr>
          <p:nvPr/>
        </p:nvCxnSpPr>
        <p:spPr>
          <a:xfrm>
            <a:off x="2409631" y="4365231"/>
            <a:ext cx="491901" cy="1613614"/>
          </a:xfrm>
          <a:prstGeom prst="straightConnector1">
            <a:avLst/>
          </a:prstGeom>
          <a:ln w="444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3684EBFC-2506-E7E8-3C7D-8F58A9D02CDD}"/>
              </a:ext>
            </a:extLst>
          </p:cNvPr>
          <p:cNvSpPr txBox="1"/>
          <p:nvPr/>
        </p:nvSpPr>
        <p:spPr>
          <a:xfrm>
            <a:off x="2008251" y="3781024"/>
            <a:ext cx="3373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latin typeface="Aptos SemiBold" panose="020B0004020202020204" pitchFamily="34" charset="0"/>
              </a:rPr>
              <a:t>B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B03140A-B874-A2FC-322C-55B4AE37DED3}"/>
              </a:ext>
            </a:extLst>
          </p:cNvPr>
          <p:cNvSpPr txBox="1"/>
          <p:nvPr/>
        </p:nvSpPr>
        <p:spPr>
          <a:xfrm>
            <a:off x="2644748" y="4328439"/>
            <a:ext cx="3373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latin typeface="Aptos SemiBold" panose="020B0004020202020204" pitchFamily="34" charset="0"/>
              </a:rPr>
              <a:t>A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2A7C1A56-C8DC-ED1B-245A-587835C613EB}"/>
              </a:ext>
            </a:extLst>
          </p:cNvPr>
          <p:cNvSpPr txBox="1"/>
          <p:nvPr/>
        </p:nvSpPr>
        <p:spPr>
          <a:xfrm>
            <a:off x="1670900" y="4749718"/>
            <a:ext cx="3373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latin typeface="Aptos SemiBold" panose="020B0004020202020204" pitchFamily="34" charset="0"/>
              </a:rPr>
              <a:t>C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5043A13E-0B94-3BFC-6E9B-6427F8C982D8}"/>
              </a:ext>
            </a:extLst>
          </p:cNvPr>
          <p:cNvSpPr txBox="1"/>
          <p:nvPr/>
        </p:nvSpPr>
        <p:spPr>
          <a:xfrm>
            <a:off x="2696421" y="2904580"/>
            <a:ext cx="3373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latin typeface="Aptos SemiBold" panose="020B0004020202020204" pitchFamily="34" charset="0"/>
              </a:rPr>
              <a:t>D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9E231E41-4A2C-B7B9-DE69-0C9C949940FE}"/>
              </a:ext>
            </a:extLst>
          </p:cNvPr>
          <p:cNvSpPr txBox="1"/>
          <p:nvPr/>
        </p:nvSpPr>
        <p:spPr>
          <a:xfrm>
            <a:off x="2176926" y="5534101"/>
            <a:ext cx="3373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latin typeface="Aptos SemiBold" panose="020B0004020202020204" pitchFamily="34" charset="0"/>
              </a:rPr>
              <a:t>E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E5B50CBD-DA3A-67A4-67A0-D10ACC8521A0}"/>
              </a:ext>
            </a:extLst>
          </p:cNvPr>
          <p:cNvSpPr txBox="1"/>
          <p:nvPr/>
        </p:nvSpPr>
        <p:spPr>
          <a:xfrm>
            <a:off x="3418378" y="3307047"/>
            <a:ext cx="3373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latin typeface="Aptos SemiBold" panose="020B0004020202020204" pitchFamily="34" charset="0"/>
              </a:rPr>
              <a:t>F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1FE49811-1CDA-452A-8058-F0A2E529176E}"/>
              </a:ext>
            </a:extLst>
          </p:cNvPr>
          <p:cNvSpPr txBox="1"/>
          <p:nvPr/>
        </p:nvSpPr>
        <p:spPr>
          <a:xfrm>
            <a:off x="2766623" y="5447926"/>
            <a:ext cx="3373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latin typeface="Aptos SemiBold" panose="020B0004020202020204" pitchFamily="34" charset="0"/>
              </a:rPr>
              <a:t>G</a:t>
            </a:r>
          </a:p>
        </p:txBody>
      </p:sp>
      <p:pic>
        <p:nvPicPr>
          <p:cNvPr id="82" name="Picture 81" descr="Red Heart">
            <a:extLst>
              <a:ext uri="{FF2B5EF4-FFF2-40B4-BE49-F238E27FC236}">
                <a16:creationId xmlns:a16="http://schemas.microsoft.com/office/drawing/2014/main" id="{810505DC-131A-4213-0916-059ADEAF0F8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61770" y="4198364"/>
            <a:ext cx="393826" cy="393826"/>
          </a:xfrm>
          <a:prstGeom prst="rect">
            <a:avLst/>
          </a:prstGeom>
        </p:spPr>
      </p:pic>
      <p:sp>
        <p:nvSpPr>
          <p:cNvPr id="83" name="TextBox 82">
            <a:extLst>
              <a:ext uri="{FF2B5EF4-FFF2-40B4-BE49-F238E27FC236}">
                <a16:creationId xmlns:a16="http://schemas.microsoft.com/office/drawing/2014/main" id="{E102BE2D-0917-F4E3-3B20-CCDA4F2D1C8D}"/>
              </a:ext>
            </a:extLst>
          </p:cNvPr>
          <p:cNvSpPr txBox="1"/>
          <p:nvPr/>
        </p:nvSpPr>
        <p:spPr>
          <a:xfrm>
            <a:off x="943029" y="4056723"/>
            <a:ext cx="135938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latin typeface="Aptos SemiBold" panose="020B0004020202020204" pitchFamily="34" charset="0"/>
              </a:rPr>
              <a:t>George West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579FE1E-3CBE-4E08-3750-AFFF2E165FA7}"/>
              </a:ext>
            </a:extLst>
          </p:cNvPr>
          <p:cNvSpPr txBox="1"/>
          <p:nvPr/>
        </p:nvSpPr>
        <p:spPr>
          <a:xfrm>
            <a:off x="626355" y="838822"/>
            <a:ext cx="8214743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200" b="1" dirty="0">
                <a:solidFill>
                  <a:schemeClr val="bg1"/>
                </a:solidFill>
                <a:latin typeface="Aptos SemiBold" panose="020B0004020202020204" pitchFamily="34" charset="0"/>
              </a:rPr>
              <a:t>Logistical Center of South Texas</a:t>
            </a:r>
          </a:p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200" b="1" dirty="0">
                <a:solidFill>
                  <a:schemeClr val="bg1"/>
                </a:solidFill>
                <a:latin typeface="Aptos SemiBold" panose="020B0004020202020204" pitchFamily="34" charset="0"/>
              </a:rPr>
              <a:t>3</a:t>
            </a:r>
            <a:r>
              <a:rPr lang="en-US" sz="2200" b="1" baseline="30000" dirty="0">
                <a:solidFill>
                  <a:schemeClr val="bg1"/>
                </a:solidFill>
                <a:latin typeface="Aptos SemiBold" panose="020B0004020202020204" pitchFamily="34" charset="0"/>
              </a:rPr>
              <a:t>rd</a:t>
            </a:r>
            <a:r>
              <a:rPr lang="en-US" sz="2200" b="1" dirty="0">
                <a:solidFill>
                  <a:schemeClr val="bg1"/>
                </a:solidFill>
                <a:latin typeface="Aptos SemiBold" panose="020B0004020202020204" pitchFamily="34" charset="0"/>
              </a:rPr>
              <a:t> Largest Deep-Water Port in U.S. - 62 miles</a:t>
            </a:r>
          </a:p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200" b="1" dirty="0">
                <a:solidFill>
                  <a:schemeClr val="bg1"/>
                </a:solidFill>
                <a:latin typeface="Aptos SemiBold" panose="020B0004020202020204" pitchFamily="34" charset="0"/>
              </a:rPr>
              <a:t>1</a:t>
            </a:r>
            <a:r>
              <a:rPr lang="en-US" sz="2200" b="1" baseline="30000" dirty="0">
                <a:solidFill>
                  <a:schemeClr val="bg1"/>
                </a:solidFill>
                <a:latin typeface="Aptos SemiBold" panose="020B0004020202020204" pitchFamily="34" charset="0"/>
              </a:rPr>
              <a:t>st</a:t>
            </a:r>
            <a:r>
              <a:rPr lang="en-US" sz="2200" b="1" dirty="0">
                <a:solidFill>
                  <a:schemeClr val="bg1"/>
                </a:solidFill>
                <a:latin typeface="Aptos SemiBold" panose="020B0004020202020204" pitchFamily="34" charset="0"/>
              </a:rPr>
              <a:t> Largest Inland Port in Western Hemisphere - 110 miles</a:t>
            </a:r>
          </a:p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200" b="1" dirty="0">
                <a:solidFill>
                  <a:schemeClr val="bg1"/>
                </a:solidFill>
                <a:latin typeface="Aptos SemiBold" panose="020B0004020202020204" pitchFamily="34" charset="0"/>
              </a:rPr>
              <a:t>4 Internation Airports within 3 hours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069906D3-AFB2-6EA5-BD66-3B11E18A34E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62997564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F6A036F-4077-3AA3-2908-51780BB1A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358559C1-68A6-085C-398E-1676E9310AB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B43D7559-3EB5-FF01-628B-283DAA1765E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E1D9D00-6FEB-C343-1805-A3A43BC5C4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39E4EA0C-AD23-DB5A-33C5-7CC9B12C59A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41C22FE2-2D7A-08EA-1F96-E7EB411E7D1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5D0CB0D-88F4-4334-A5CB-9A12B23EB04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E554450-D1FE-1104-801C-51E307BEF32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1DF6E48-7985-7135-15F5-80CE6495BB5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E3F4B64-88B0-8AEF-589E-4F6D440F1F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CF4E10B8-AA64-14AA-2F5B-84A1235E255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B7A7C8E-09CC-8932-DFB9-37DBBEF1779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BD2F305-210A-612F-C6A4-553BFBA424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0A85239-0D6E-45C0-3B54-C824CF35F39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FBCD982-A469-620A-94EB-3B232D54DA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4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48140778-7CDE-E0F3-8FB4-0326D85714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5050517"/>
              </p:ext>
            </p:extLst>
          </p:nvPr>
        </p:nvGraphicFramePr>
        <p:xfrm>
          <a:off x="834887" y="1807970"/>
          <a:ext cx="7573616" cy="393719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6052">
                  <a:extLst>
                    <a:ext uri="{9D8B030D-6E8A-4147-A177-3AD203B41FA5}">
                      <a16:colId xmlns:a16="http://schemas.microsoft.com/office/drawing/2014/main" val="1229531516"/>
                    </a:ext>
                  </a:extLst>
                </a:gridCol>
                <a:gridCol w="4214996">
                  <a:extLst>
                    <a:ext uri="{9D8B030D-6E8A-4147-A177-3AD203B41FA5}">
                      <a16:colId xmlns:a16="http://schemas.microsoft.com/office/drawing/2014/main" val="2676484613"/>
                    </a:ext>
                  </a:extLst>
                </a:gridCol>
                <a:gridCol w="1130107">
                  <a:extLst>
                    <a:ext uri="{9D8B030D-6E8A-4147-A177-3AD203B41FA5}">
                      <a16:colId xmlns:a16="http://schemas.microsoft.com/office/drawing/2014/main" val="396008606"/>
                    </a:ext>
                  </a:extLst>
                </a:gridCol>
                <a:gridCol w="1262461">
                  <a:extLst>
                    <a:ext uri="{9D8B030D-6E8A-4147-A177-3AD203B41FA5}">
                      <a16:colId xmlns:a16="http://schemas.microsoft.com/office/drawing/2014/main" val="3945846668"/>
                    </a:ext>
                  </a:extLst>
                </a:gridCol>
              </a:tblGrid>
              <a:tr h="551547">
                <a:tc>
                  <a:txBody>
                    <a:bodyPr/>
                    <a:lstStyle/>
                    <a:p>
                      <a:pPr algn="ctr"/>
                      <a:r>
                        <a:rPr lang="en-US" sz="1600" b="0" dirty="0">
                          <a:latin typeface="Aptos ExtraBold" panose="020B0004020202020204" pitchFamily="34" charset="0"/>
                        </a:rPr>
                        <a:t>Port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endParaRPr lang="en-US" sz="1600" b="0" dirty="0">
                        <a:latin typeface="Aptos ExtraBold" panose="020B0004020202020204" pitchFamily="34" charset="0"/>
                      </a:endParaRPr>
                    </a:p>
                  </a:txBody>
                  <a:tcPr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0" dirty="0">
                          <a:latin typeface="Aptos ExtraBold" panose="020B0004020202020204" pitchFamily="34" charset="0"/>
                        </a:rPr>
                        <a:t>Value</a:t>
                      </a:r>
                    </a:p>
                    <a:p>
                      <a:pPr algn="ctr"/>
                      <a:r>
                        <a:rPr lang="en-US" sz="1600" b="0" dirty="0">
                          <a:latin typeface="Aptos ExtraBold" panose="020B0004020202020204" pitchFamily="34" charset="0"/>
                        </a:rPr>
                        <a:t>(billions)</a:t>
                      </a:r>
                    </a:p>
                  </a:txBody>
                  <a:tcPr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0" dirty="0">
                          <a:latin typeface="Aptos ExtraBold" panose="020B0004020202020204" pitchFamily="34" charset="0"/>
                        </a:rPr>
                        <a:t>Distance (miles)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864654248"/>
                  </a:ext>
                </a:extLst>
              </a:tr>
              <a:tr h="493490"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ExtraBold" panose="020B0004020202020204" pitchFamily="34" charset="0"/>
                        </a:rPr>
                        <a:t>Corpus Christi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SemiBold" panose="020B0004020202020204" pitchFamily="34" charset="0"/>
                        </a:rPr>
                        <a:t>#3 U.S. Deep Water Port </a:t>
                      </a:r>
                    </a:p>
                    <a:p>
                      <a:endParaRPr lang="en-US" sz="1400" dirty="0">
                        <a:latin typeface="Aptos SemiBold" panose="020B00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$88 B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62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77771046"/>
                  </a:ext>
                </a:extLst>
              </a:tr>
              <a:tr h="1712699"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ExtraBold" panose="020B0004020202020204" pitchFamily="34" charset="0"/>
                        </a:rPr>
                        <a:t>Laredo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r>
                        <a:rPr lang="en-US" sz="1400" b="1" dirty="0">
                          <a:latin typeface="Aptos SemiBold" panose="020B0004020202020204" pitchFamily="34" charset="0"/>
                        </a:rPr>
                        <a:t>#1 among U.S. border crossings </a:t>
                      </a:r>
                    </a:p>
                    <a:p>
                      <a:r>
                        <a:rPr lang="en-US" sz="1400" b="1" dirty="0">
                          <a:latin typeface="Aptos SemiBold" panose="020B0004020202020204" pitchFamily="34" charset="0"/>
                        </a:rPr>
                        <a:t>#1 Inland Port in Western Hemisphere</a:t>
                      </a:r>
                    </a:p>
                    <a:p>
                      <a:r>
                        <a:rPr lang="en-US" sz="1400" b="1" dirty="0">
                          <a:latin typeface="Aptos SemiBold" panose="020B0004020202020204" pitchFamily="34" charset="0"/>
                        </a:rPr>
                        <a:t>#3 of all U.S. ports of entry (air, sea, and land) 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sz="1400" b="0" i="0" dirty="0">
                          <a:latin typeface="Aptos SemiBold" panose="020B0004020202020204" pitchFamily="34" charset="0"/>
                        </a:rPr>
                        <a:t>#1 for USMCA trade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400" b="0" i="0" dirty="0">
                          <a:latin typeface="Aptos SemiBold" panose="020B0004020202020204" pitchFamily="34" charset="0"/>
                        </a:rPr>
                        <a:t>40% of all U.S. Mexico trade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400" b="0" i="0" dirty="0">
                          <a:latin typeface="Aptos SemiBold" panose="020B0004020202020204" pitchFamily="34" charset="0"/>
                        </a:rPr>
                        <a:t>$1 billion worth of goods daily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Railcar shipments: 213,000/yr (loaded)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400" b="0" i="0" dirty="0">
                          <a:latin typeface="Aptos SemiBold" panose="020B0004020202020204" pitchFamily="34" charset="0"/>
                        </a:rPr>
                        <a:t>Commercial Truck Crossings: 6,000,000/yr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sz="1400" b="0" i="0" dirty="0">
                          <a:latin typeface="Aptos SemiBold" panose="020B0004020202020204" pitchFamily="34" charset="0"/>
                        </a:rPr>
                        <a:t>                                                                              17,000/day</a:t>
                      </a:r>
                      <a:endParaRPr lang="en-US" sz="1400" b="1" i="0" dirty="0">
                        <a:latin typeface="Aptos SemiBold" panose="020B00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$360 B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114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423344266"/>
                  </a:ext>
                </a:extLst>
              </a:tr>
              <a:tr h="828231">
                <a:tc>
                  <a:txBody>
                    <a:bodyPr/>
                    <a:lstStyle/>
                    <a:p>
                      <a:r>
                        <a:rPr lang="en-US" sz="1400" dirty="0">
                          <a:latin typeface="Aptos ExtraBold" panose="020B0004020202020204" pitchFamily="34" charset="0"/>
                        </a:rPr>
                        <a:t>Houston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#1 U.S. port by foreign waterborne tonnage and ranks among the top container ports.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Containerized, Steel, General, Bulk</a:t>
                      </a:r>
                    </a:p>
                  </a:txBody>
                  <a:tcPr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$223 B</a:t>
                      </a:r>
                    </a:p>
                  </a:txBody>
                  <a:tcPr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latin typeface="Aptos SemiBold" panose="020B0004020202020204" pitchFamily="34" charset="0"/>
                        </a:rPr>
                        <a:t>238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0779076"/>
                  </a:ext>
                </a:extLst>
              </a:tr>
            </a:tbl>
          </a:graphicData>
        </a:graphic>
      </p:graphicFrame>
      <p:sp>
        <p:nvSpPr>
          <p:cNvPr id="8" name="Title 1">
            <a:extLst>
              <a:ext uri="{FF2B5EF4-FFF2-40B4-BE49-F238E27FC236}">
                <a16:creationId xmlns:a16="http://schemas.microsoft.com/office/drawing/2014/main" id="{FC753391-A0BA-31F5-6299-FE4D54C3C8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7504" y="265241"/>
            <a:ext cx="8347531" cy="721414"/>
          </a:xfrm>
        </p:spPr>
        <p:txBody>
          <a:bodyPr>
            <a:no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Aptos ExtraBold" panose="020B0004020202020204" pitchFamily="34" charset="0"/>
              </a:rPr>
              <a:t>International Transportation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8D196FD0-817F-622F-8B01-299777749063}"/>
              </a:ext>
            </a:extLst>
          </p:cNvPr>
          <p:cNvSpPr/>
          <p:nvPr/>
        </p:nvSpPr>
        <p:spPr>
          <a:xfrm>
            <a:off x="5133308" y="6202064"/>
            <a:ext cx="3124940" cy="2518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000" dirty="0">
                <a:solidFill>
                  <a:schemeClr val="tx1"/>
                </a:solidFill>
              </a:rPr>
              <a:t>Source: 	Port of Laredo Texas</a:t>
            </a:r>
          </a:p>
          <a:p>
            <a:r>
              <a:rPr lang="en-US" sz="1000" dirty="0">
                <a:solidFill>
                  <a:schemeClr val="tx1"/>
                </a:solidFill>
              </a:rPr>
              <a:t>	Unites State Department of Transportation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A6F6A64-193E-1C28-2141-3757A3575737}"/>
              </a:ext>
            </a:extLst>
          </p:cNvPr>
          <p:cNvSpPr/>
          <p:nvPr/>
        </p:nvSpPr>
        <p:spPr>
          <a:xfrm>
            <a:off x="1017529" y="6145058"/>
            <a:ext cx="4137434" cy="56900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dirty="0">
                <a:solidFill>
                  <a:schemeClr val="tx1"/>
                </a:solidFill>
              </a:rPr>
              <a:t>n/a: Port Laredo is an Inland Port, therefore does not track tonnage.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dirty="0">
                <a:solidFill>
                  <a:schemeClr val="tx1"/>
                </a:solidFill>
              </a:rPr>
              <a:t>USMCA – United States, Mexico and Canda trade pact (2020)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dirty="0">
                <a:solidFill>
                  <a:schemeClr val="tx1"/>
                </a:solidFill>
              </a:rPr>
              <a:t>All figures are approximate.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3677B84-34D4-0AE8-20D5-2E9D86970D93}"/>
              </a:ext>
            </a:extLst>
          </p:cNvPr>
          <p:cNvSpPr txBox="1"/>
          <p:nvPr/>
        </p:nvSpPr>
        <p:spPr>
          <a:xfrm>
            <a:off x="627504" y="1023523"/>
            <a:ext cx="406043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400" dirty="0">
                <a:solidFill>
                  <a:schemeClr val="bg1"/>
                </a:solidFill>
                <a:latin typeface="Aptos SemiBold" panose="020B0004020202020204" pitchFamily="34" charset="0"/>
              </a:rPr>
              <a:t>Near</a:t>
            </a:r>
            <a:r>
              <a:rPr lang="en-US" sz="2200" dirty="0">
                <a:solidFill>
                  <a:schemeClr val="bg1"/>
                </a:solidFill>
                <a:latin typeface="Aptos SemiBold" panose="020B0004020202020204" pitchFamily="34" charset="0"/>
              </a:rPr>
              <a:t> Major Ports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18A9673A-0A36-F7A0-D9FB-A99AEEFE9D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27805" y="6464373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67961500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CD3D5F7-2373-5C08-D7E6-9F9A7A13E9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36ABDE95-6E3A-4006-2551-E6AF2B0BAC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FF26ACE0-D357-368F-7374-502BB13A57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E2E27D96-42EB-CDDD-0606-0717212F87B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C3E2C579-6D9B-4353-48EB-3A014B6BEC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0E5A058C-9C2A-0BCD-3EC8-7B22DED4AB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CD602757-EAC8-0952-6941-127C8A984DB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9504A22-AF7C-7A4F-FD7B-95BBA9A64EF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4595458-8183-106C-B6C4-4FC72A94E21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B5995C78-0E9F-8CF5-DD53-938C84FE4FC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5E57CB3-E1C2-C8D4-934C-1587768DEEE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BC63163D-3EFE-0A0B-3093-E9DAEA110E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2D4CE79-BB72-52B2-47E6-D95E9F5AC7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D6A78D6-F243-24C4-C788-53E755345E0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17DB26-57D5-4A3B-AFD8-4C58738E3C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5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pic>
        <p:nvPicPr>
          <p:cNvPr id="27" name="Picture 26">
            <a:extLst>
              <a:ext uri="{FF2B5EF4-FFF2-40B4-BE49-F238E27FC236}">
                <a16:creationId xmlns:a16="http://schemas.microsoft.com/office/drawing/2014/main" id="{E3A769A5-AB95-00AD-1301-8079C61881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79417" y="1218110"/>
            <a:ext cx="5041144" cy="520203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41275">
            <a:solidFill>
              <a:schemeClr val="accent3">
                <a:lumMod val="60000"/>
                <a:lumOff val="40000"/>
              </a:schemeClr>
            </a:solidFill>
          </a:ln>
        </p:spPr>
      </p:pic>
      <p:sp>
        <p:nvSpPr>
          <p:cNvPr id="36" name="Title 1">
            <a:extLst>
              <a:ext uri="{FF2B5EF4-FFF2-40B4-BE49-F238E27FC236}">
                <a16:creationId xmlns:a16="http://schemas.microsoft.com/office/drawing/2014/main" id="{C9108AB9-19EB-38AD-660A-6B82478D02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499" y="252910"/>
            <a:ext cx="5462979" cy="650482"/>
          </a:xfrm>
        </p:spPr>
        <p:txBody>
          <a:bodyPr anchor="b">
            <a:noAutofit/>
          </a:bodyPr>
          <a:lstStyle/>
          <a:p>
            <a:br>
              <a:rPr lang="en-US" dirty="0">
                <a:solidFill>
                  <a:schemeClr val="bg1"/>
                </a:solidFill>
                <a:latin typeface="Aptos ExtraBold" panose="020B0004020202020204" pitchFamily="34" charset="0"/>
              </a:rPr>
            </a:br>
            <a:r>
              <a:rPr lang="en-US" dirty="0">
                <a:solidFill>
                  <a:schemeClr val="bg1"/>
                </a:solidFill>
                <a:latin typeface="Aptos ExtraBold" panose="020B0004020202020204" pitchFamily="34" charset="0"/>
              </a:rPr>
              <a:t>3 Major Highways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CAB5866-0B09-492E-F1BF-04D4C5E1036F}"/>
              </a:ext>
            </a:extLst>
          </p:cNvPr>
          <p:cNvSpPr txBox="1"/>
          <p:nvPr/>
        </p:nvSpPr>
        <p:spPr>
          <a:xfrm>
            <a:off x="4964001" y="1618595"/>
            <a:ext cx="12539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Ft Worth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3458B1A-B94B-7494-EBB5-5AD51393DFFF}"/>
              </a:ext>
            </a:extLst>
          </p:cNvPr>
          <p:cNvSpPr txBox="1"/>
          <p:nvPr/>
        </p:nvSpPr>
        <p:spPr>
          <a:xfrm>
            <a:off x="4475734" y="3926038"/>
            <a:ext cx="14855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George West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7EEB47F8-DA62-E8BF-B9B8-D0F7637AB751}"/>
              </a:ext>
            </a:extLst>
          </p:cNvPr>
          <p:cNvSpPr txBox="1"/>
          <p:nvPr/>
        </p:nvSpPr>
        <p:spPr>
          <a:xfrm>
            <a:off x="4281235" y="3146129"/>
            <a:ext cx="14106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San Antonio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20CC2DEC-6754-1B81-B135-636160A6D0E3}"/>
              </a:ext>
            </a:extLst>
          </p:cNvPr>
          <p:cNvSpPr txBox="1"/>
          <p:nvPr/>
        </p:nvSpPr>
        <p:spPr>
          <a:xfrm>
            <a:off x="5937962" y="2624357"/>
            <a:ext cx="12539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Austin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82F5DD4-7E5F-446F-8C33-F5DA2EB2409B}"/>
              </a:ext>
            </a:extLst>
          </p:cNvPr>
          <p:cNvSpPr txBox="1"/>
          <p:nvPr/>
        </p:nvSpPr>
        <p:spPr>
          <a:xfrm>
            <a:off x="6376800" y="1623393"/>
            <a:ext cx="12539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Dallas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D77175C2-FCE2-01F2-08FA-D6D8A7B5E0EC}"/>
              </a:ext>
            </a:extLst>
          </p:cNvPr>
          <p:cNvSpPr txBox="1"/>
          <p:nvPr/>
        </p:nvSpPr>
        <p:spPr>
          <a:xfrm>
            <a:off x="6455519" y="4640661"/>
            <a:ext cx="158788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Corpus Christi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3CE60524-5B60-0251-B7A1-72C1F4003C89}"/>
              </a:ext>
            </a:extLst>
          </p:cNvPr>
          <p:cNvSpPr txBox="1"/>
          <p:nvPr/>
        </p:nvSpPr>
        <p:spPr>
          <a:xfrm>
            <a:off x="4056568" y="4686598"/>
            <a:ext cx="9995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Laredo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B781138-2606-A5F6-6B91-3CCE3576922E}"/>
              </a:ext>
            </a:extLst>
          </p:cNvPr>
          <p:cNvSpPr txBox="1"/>
          <p:nvPr/>
        </p:nvSpPr>
        <p:spPr>
          <a:xfrm>
            <a:off x="4457466" y="5710030"/>
            <a:ext cx="11047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McAllen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184687A-BFE1-80D1-9798-D43134E4EF45}"/>
              </a:ext>
            </a:extLst>
          </p:cNvPr>
          <p:cNvSpPr txBox="1"/>
          <p:nvPr/>
        </p:nvSpPr>
        <p:spPr>
          <a:xfrm>
            <a:off x="641468" y="2701669"/>
            <a:ext cx="2650186" cy="2308324"/>
          </a:xfrm>
          <a:prstGeom prst="rect">
            <a:avLst/>
          </a:prstGeom>
          <a:solidFill>
            <a:schemeClr val="bg1"/>
          </a:solidFill>
          <a:ln w="44450">
            <a:solidFill>
              <a:schemeClr val="accent3">
                <a:lumMod val="60000"/>
                <a:lumOff val="4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b="1" dirty="0"/>
              <a:t>Prime FT and LTL Transportation Corridor: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Houston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San Antonio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Austin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Dallas / Ft Worth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Laredo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McAllen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3056AC0-ABEE-93E6-B37A-8C1FB139EA8B}"/>
              </a:ext>
            </a:extLst>
          </p:cNvPr>
          <p:cNvSpPr txBox="1"/>
          <p:nvPr/>
        </p:nvSpPr>
        <p:spPr>
          <a:xfrm>
            <a:off x="591134" y="1083288"/>
            <a:ext cx="2966267" cy="1138773"/>
          </a:xfrm>
          <a:prstGeom prst="rect">
            <a:avLst/>
          </a:prstGeom>
          <a:solidFill>
            <a:srgbClr val="62A0AA"/>
          </a:solidFill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400" b="1" dirty="0">
                <a:solidFill>
                  <a:schemeClr val="bg1"/>
                </a:solidFill>
                <a:latin typeface="Aptos SemiBold" panose="020B0004020202020204" pitchFamily="34" charset="0"/>
              </a:rPr>
              <a:t>Excellent</a:t>
            </a:r>
            <a:r>
              <a:rPr lang="en-US" sz="2200" b="1" dirty="0">
                <a:solidFill>
                  <a:schemeClr val="bg1"/>
                </a:solidFill>
                <a:latin typeface="Aptos SemiBold" panose="020B0004020202020204" pitchFamily="34" charset="0"/>
              </a:rPr>
              <a:t> mobility for inbound and outbound freight</a:t>
            </a: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33723D79-1C1A-4667-868B-6C7002E37DBD}"/>
              </a:ext>
            </a:extLst>
          </p:cNvPr>
          <p:cNvSpPr/>
          <p:nvPr/>
        </p:nvSpPr>
        <p:spPr>
          <a:xfrm>
            <a:off x="5634673" y="1530072"/>
            <a:ext cx="805250" cy="2683565"/>
          </a:xfrm>
          <a:custGeom>
            <a:avLst/>
            <a:gdLst>
              <a:gd name="csX0" fmla="*/ 308293 w 805250"/>
              <a:gd name="csY0" fmla="*/ 2683565 h 2683565"/>
              <a:gd name="csX1" fmla="*/ 179084 w 805250"/>
              <a:gd name="csY1" fmla="*/ 2365513 h 2683565"/>
              <a:gd name="csX2" fmla="*/ 69754 w 805250"/>
              <a:gd name="csY2" fmla="*/ 2087217 h 2683565"/>
              <a:gd name="csX3" fmla="*/ 180 w 805250"/>
              <a:gd name="csY3" fmla="*/ 1918252 h 2683565"/>
              <a:gd name="csX4" fmla="*/ 89632 w 805250"/>
              <a:gd name="csY4" fmla="*/ 1729409 h 2683565"/>
              <a:gd name="csX5" fmla="*/ 248658 w 805250"/>
              <a:gd name="csY5" fmla="*/ 1570383 h 2683565"/>
              <a:gd name="csX6" fmla="*/ 288415 w 805250"/>
              <a:gd name="csY6" fmla="*/ 1371600 h 2683565"/>
              <a:gd name="csX7" fmla="*/ 318232 w 805250"/>
              <a:gd name="csY7" fmla="*/ 675861 h 2683565"/>
              <a:gd name="csX8" fmla="*/ 387806 w 805250"/>
              <a:gd name="csY8" fmla="*/ 437322 h 2683565"/>
              <a:gd name="csX9" fmla="*/ 586589 w 805250"/>
              <a:gd name="csY9" fmla="*/ 278296 h 2683565"/>
              <a:gd name="csX10" fmla="*/ 805250 w 805250"/>
              <a:gd name="csY10" fmla="*/ 0 h 268356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805250" h="2683565">
                <a:moveTo>
                  <a:pt x="308293" y="2683565"/>
                </a:moveTo>
                <a:cubicBezTo>
                  <a:pt x="263567" y="2574234"/>
                  <a:pt x="218841" y="2464904"/>
                  <a:pt x="179084" y="2365513"/>
                </a:cubicBezTo>
                <a:cubicBezTo>
                  <a:pt x="139327" y="2266122"/>
                  <a:pt x="99571" y="2161760"/>
                  <a:pt x="69754" y="2087217"/>
                </a:cubicBezTo>
                <a:cubicBezTo>
                  <a:pt x="39937" y="2012673"/>
                  <a:pt x="-3133" y="1977887"/>
                  <a:pt x="180" y="1918252"/>
                </a:cubicBezTo>
                <a:cubicBezTo>
                  <a:pt x="3493" y="1858617"/>
                  <a:pt x="48219" y="1787387"/>
                  <a:pt x="89632" y="1729409"/>
                </a:cubicBezTo>
                <a:cubicBezTo>
                  <a:pt x="131045" y="1671431"/>
                  <a:pt x="215528" y="1630018"/>
                  <a:pt x="248658" y="1570383"/>
                </a:cubicBezTo>
                <a:cubicBezTo>
                  <a:pt x="281788" y="1510748"/>
                  <a:pt x="276819" y="1520687"/>
                  <a:pt x="288415" y="1371600"/>
                </a:cubicBezTo>
                <a:cubicBezTo>
                  <a:pt x="300011" y="1222513"/>
                  <a:pt x="301667" y="831574"/>
                  <a:pt x="318232" y="675861"/>
                </a:cubicBezTo>
                <a:cubicBezTo>
                  <a:pt x="334797" y="520148"/>
                  <a:pt x="343080" y="503583"/>
                  <a:pt x="387806" y="437322"/>
                </a:cubicBezTo>
                <a:cubicBezTo>
                  <a:pt x="432532" y="371061"/>
                  <a:pt x="517015" y="351183"/>
                  <a:pt x="586589" y="278296"/>
                </a:cubicBezTo>
                <a:cubicBezTo>
                  <a:pt x="656163" y="205409"/>
                  <a:pt x="730706" y="102704"/>
                  <a:pt x="805250" y="0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stealt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8787D9A6-323A-EA99-6620-47A4D08CE1DE}"/>
              </a:ext>
            </a:extLst>
          </p:cNvPr>
          <p:cNvSpPr/>
          <p:nvPr/>
        </p:nvSpPr>
        <p:spPr>
          <a:xfrm>
            <a:off x="5574459" y="4141338"/>
            <a:ext cx="417443" cy="2037522"/>
          </a:xfrm>
          <a:custGeom>
            <a:avLst/>
            <a:gdLst>
              <a:gd name="csX0" fmla="*/ 417443 w 417443"/>
              <a:gd name="csY0" fmla="*/ 0 h 2037522"/>
              <a:gd name="csX1" fmla="*/ 208722 w 417443"/>
              <a:gd name="csY1" fmla="*/ 606287 h 2037522"/>
              <a:gd name="csX2" fmla="*/ 278296 w 417443"/>
              <a:gd name="csY2" fmla="*/ 1212574 h 2037522"/>
              <a:gd name="csX3" fmla="*/ 208722 w 417443"/>
              <a:gd name="csY3" fmla="*/ 1570382 h 2037522"/>
              <a:gd name="csX4" fmla="*/ 49696 w 417443"/>
              <a:gd name="csY4" fmla="*/ 1858617 h 2037522"/>
              <a:gd name="csX5" fmla="*/ 0 w 417443"/>
              <a:gd name="csY5" fmla="*/ 2037522 h 203752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417443" h="2037522">
                <a:moveTo>
                  <a:pt x="417443" y="0"/>
                </a:moveTo>
                <a:cubicBezTo>
                  <a:pt x="324678" y="202095"/>
                  <a:pt x="231913" y="404191"/>
                  <a:pt x="208722" y="606287"/>
                </a:cubicBezTo>
                <a:cubicBezTo>
                  <a:pt x="185531" y="808383"/>
                  <a:pt x="278296" y="1051892"/>
                  <a:pt x="278296" y="1212574"/>
                </a:cubicBezTo>
                <a:cubicBezTo>
                  <a:pt x="278296" y="1373256"/>
                  <a:pt x="246822" y="1462708"/>
                  <a:pt x="208722" y="1570382"/>
                </a:cubicBezTo>
                <a:cubicBezTo>
                  <a:pt x="170622" y="1678056"/>
                  <a:pt x="84483" y="1780760"/>
                  <a:pt x="49696" y="1858617"/>
                </a:cubicBezTo>
                <a:cubicBezTo>
                  <a:pt x="14909" y="1936474"/>
                  <a:pt x="7454" y="1986998"/>
                  <a:pt x="0" y="2037522"/>
                </a:cubicBezTo>
              </a:path>
            </a:pathLst>
          </a:custGeom>
          <a:noFill/>
          <a:ln w="44450">
            <a:solidFill>
              <a:srgbClr val="FF1919"/>
            </a:solidFill>
            <a:tailEnd type="stealt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844D8E25-FD36-C4D7-7C97-93673C1085FB}"/>
              </a:ext>
            </a:extLst>
          </p:cNvPr>
          <p:cNvSpPr/>
          <p:nvPr/>
        </p:nvSpPr>
        <p:spPr>
          <a:xfrm>
            <a:off x="5932456" y="2531706"/>
            <a:ext cx="1828800" cy="1639957"/>
          </a:xfrm>
          <a:custGeom>
            <a:avLst/>
            <a:gdLst>
              <a:gd name="csX0" fmla="*/ 0 w 1828800"/>
              <a:gd name="csY0" fmla="*/ 1639957 h 1639957"/>
              <a:gd name="csX1" fmla="*/ 308113 w 1828800"/>
              <a:gd name="csY1" fmla="*/ 1520687 h 1639957"/>
              <a:gd name="csX2" fmla="*/ 735496 w 1828800"/>
              <a:gd name="csY2" fmla="*/ 1461052 h 1639957"/>
              <a:gd name="csX3" fmla="*/ 1073426 w 1828800"/>
              <a:gd name="csY3" fmla="*/ 1023730 h 1639957"/>
              <a:gd name="csX4" fmla="*/ 1540565 w 1828800"/>
              <a:gd name="csY4" fmla="*/ 993913 h 1639957"/>
              <a:gd name="csX5" fmla="*/ 1620078 w 1828800"/>
              <a:gd name="csY5" fmla="*/ 864704 h 1639957"/>
              <a:gd name="csX6" fmla="*/ 1789044 w 1828800"/>
              <a:gd name="csY6" fmla="*/ 586409 h 1639957"/>
              <a:gd name="csX7" fmla="*/ 1828800 w 1828800"/>
              <a:gd name="csY7" fmla="*/ 0 h 163995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</a:cxnLst>
            <a:rect l="l" t="t" r="r" b="b"/>
            <a:pathLst>
              <a:path w="1828800" h="1639957">
                <a:moveTo>
                  <a:pt x="0" y="1639957"/>
                </a:moveTo>
                <a:cubicBezTo>
                  <a:pt x="92765" y="1595230"/>
                  <a:pt x="185530" y="1550504"/>
                  <a:pt x="308113" y="1520687"/>
                </a:cubicBezTo>
                <a:cubicBezTo>
                  <a:pt x="430696" y="1490870"/>
                  <a:pt x="607944" y="1543878"/>
                  <a:pt x="735496" y="1461052"/>
                </a:cubicBezTo>
                <a:cubicBezTo>
                  <a:pt x="863048" y="1378226"/>
                  <a:pt x="939248" y="1101586"/>
                  <a:pt x="1073426" y="1023730"/>
                </a:cubicBezTo>
                <a:cubicBezTo>
                  <a:pt x="1207604" y="945873"/>
                  <a:pt x="1449456" y="1020417"/>
                  <a:pt x="1540565" y="993913"/>
                </a:cubicBezTo>
                <a:cubicBezTo>
                  <a:pt x="1631674" y="967409"/>
                  <a:pt x="1578665" y="932621"/>
                  <a:pt x="1620078" y="864704"/>
                </a:cubicBezTo>
                <a:cubicBezTo>
                  <a:pt x="1661491" y="796787"/>
                  <a:pt x="1754257" y="730526"/>
                  <a:pt x="1789044" y="586409"/>
                </a:cubicBezTo>
                <a:cubicBezTo>
                  <a:pt x="1823831" y="442292"/>
                  <a:pt x="1826315" y="221146"/>
                  <a:pt x="1828800" y="0"/>
                </a:cubicBezTo>
              </a:path>
            </a:pathLst>
          </a:custGeom>
          <a:noFill/>
          <a:ln w="44450">
            <a:solidFill>
              <a:srgbClr val="FF1919"/>
            </a:solidFill>
            <a:tailEnd type="stealt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1143066-74B4-DD8E-42B6-EC5CCEFF04EF}"/>
              </a:ext>
            </a:extLst>
          </p:cNvPr>
          <p:cNvSpPr/>
          <p:nvPr/>
        </p:nvSpPr>
        <p:spPr>
          <a:xfrm>
            <a:off x="4621191" y="4234478"/>
            <a:ext cx="1232452" cy="1023730"/>
          </a:xfrm>
          <a:custGeom>
            <a:avLst/>
            <a:gdLst>
              <a:gd name="csX0" fmla="*/ 1232452 w 1232452"/>
              <a:gd name="csY0" fmla="*/ 0 h 1023730"/>
              <a:gd name="csX1" fmla="*/ 834887 w 1232452"/>
              <a:gd name="csY1" fmla="*/ 228600 h 1023730"/>
              <a:gd name="csX2" fmla="*/ 705678 w 1232452"/>
              <a:gd name="csY2" fmla="*/ 526774 h 1023730"/>
              <a:gd name="csX3" fmla="*/ 327991 w 1232452"/>
              <a:gd name="csY3" fmla="*/ 675861 h 1023730"/>
              <a:gd name="csX4" fmla="*/ 99391 w 1232452"/>
              <a:gd name="csY4" fmla="*/ 884582 h 1023730"/>
              <a:gd name="csX5" fmla="*/ 0 w 1232452"/>
              <a:gd name="csY5" fmla="*/ 1023730 h 102373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1232452" h="1023730">
                <a:moveTo>
                  <a:pt x="1232452" y="0"/>
                </a:moveTo>
                <a:cubicBezTo>
                  <a:pt x="1077567" y="70402"/>
                  <a:pt x="922683" y="140804"/>
                  <a:pt x="834887" y="228600"/>
                </a:cubicBezTo>
                <a:cubicBezTo>
                  <a:pt x="747091" y="316396"/>
                  <a:pt x="790161" y="452231"/>
                  <a:pt x="705678" y="526774"/>
                </a:cubicBezTo>
                <a:cubicBezTo>
                  <a:pt x="621195" y="601318"/>
                  <a:pt x="429039" y="616226"/>
                  <a:pt x="327991" y="675861"/>
                </a:cubicBezTo>
                <a:cubicBezTo>
                  <a:pt x="226943" y="735496"/>
                  <a:pt x="154056" y="826604"/>
                  <a:pt x="99391" y="884582"/>
                </a:cubicBezTo>
                <a:cubicBezTo>
                  <a:pt x="44726" y="942560"/>
                  <a:pt x="22363" y="983145"/>
                  <a:pt x="0" y="1023730"/>
                </a:cubicBezTo>
              </a:path>
            </a:pathLst>
          </a:custGeom>
          <a:noFill/>
          <a:ln w="44450">
            <a:solidFill>
              <a:srgbClr val="FF1919"/>
            </a:solidFill>
            <a:tailEnd type="stealt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D2A1397A-5566-A01F-4058-920BF6133102}"/>
              </a:ext>
            </a:extLst>
          </p:cNvPr>
          <p:cNvSpPr/>
          <p:nvPr/>
        </p:nvSpPr>
        <p:spPr>
          <a:xfrm>
            <a:off x="6177881" y="1786733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B303BCD1-B942-2966-8446-6E6D1EFC5242}"/>
              </a:ext>
            </a:extLst>
          </p:cNvPr>
          <p:cNvSpPr/>
          <p:nvPr/>
        </p:nvSpPr>
        <p:spPr>
          <a:xfrm>
            <a:off x="6003850" y="1780240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98CE2FBA-83D8-424A-F486-59640A1D048E}"/>
              </a:ext>
            </a:extLst>
          </p:cNvPr>
          <p:cNvSpPr/>
          <p:nvPr/>
        </p:nvSpPr>
        <p:spPr>
          <a:xfrm>
            <a:off x="5837870" y="2865751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9908BE69-1105-D944-0E73-E6CEAD606A54}"/>
              </a:ext>
            </a:extLst>
          </p:cNvPr>
          <p:cNvSpPr/>
          <p:nvPr/>
        </p:nvSpPr>
        <p:spPr>
          <a:xfrm>
            <a:off x="5562246" y="3303343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54" name="Picture 53" descr="Interstate 37 - Wikipedia">
            <a:extLst>
              <a:ext uri="{FF2B5EF4-FFF2-40B4-BE49-F238E27FC236}">
                <a16:creationId xmlns:a16="http://schemas.microsoft.com/office/drawing/2014/main" id="{CE57EABB-1E27-776F-7DDE-C46416E2C95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39762" y="3567499"/>
            <a:ext cx="337985" cy="337985"/>
          </a:xfrm>
          <a:prstGeom prst="rect">
            <a:avLst/>
          </a:prstGeom>
        </p:spPr>
      </p:pic>
      <p:pic>
        <p:nvPicPr>
          <p:cNvPr id="17" name="Graphic 16" descr="Interstate 35 - Wikipedia">
            <a:extLst>
              <a:ext uri="{FF2B5EF4-FFF2-40B4-BE49-F238E27FC236}">
                <a16:creationId xmlns:a16="http://schemas.microsoft.com/office/drawing/2014/main" id="{7E46EC55-5A10-E5A0-030C-BD13DC951C2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657997" y="2130582"/>
            <a:ext cx="359746" cy="359746"/>
          </a:xfrm>
          <a:prstGeom prst="rect">
            <a:avLst/>
          </a:prstGeom>
        </p:spPr>
      </p:pic>
      <p:pic>
        <p:nvPicPr>
          <p:cNvPr id="60" name="Picture 59" descr="File:US 59.svg - Wikipedia">
            <a:extLst>
              <a:ext uri="{FF2B5EF4-FFF2-40B4-BE49-F238E27FC236}">
                <a16:creationId xmlns:a16="http://schemas.microsoft.com/office/drawing/2014/main" id="{730609C9-07E0-C838-E841-2E77EDE6097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761214" y="3353201"/>
            <a:ext cx="335145" cy="335145"/>
          </a:xfrm>
          <a:prstGeom prst="rect">
            <a:avLst/>
          </a:prstGeom>
        </p:spPr>
      </p:pic>
      <p:pic>
        <p:nvPicPr>
          <p:cNvPr id="62" name="Graphic 61" descr="File:US 281 Texas 1926.svg - Wikipedia">
            <a:extLst>
              <a:ext uri="{FF2B5EF4-FFF2-40B4-BE49-F238E27FC236}">
                <a16:creationId xmlns:a16="http://schemas.microsoft.com/office/drawing/2014/main" id="{0805DFD8-9214-5ACF-90FA-BDEB8890B2F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474235" y="4996540"/>
            <a:ext cx="404285" cy="392035"/>
          </a:xfrm>
          <a:prstGeom prst="rect">
            <a:avLst/>
          </a:prstGeom>
        </p:spPr>
      </p:pic>
      <p:pic>
        <p:nvPicPr>
          <p:cNvPr id="56" name="Picture 55" descr="File:US 59.svg - Wikipedia">
            <a:extLst>
              <a:ext uri="{FF2B5EF4-FFF2-40B4-BE49-F238E27FC236}">
                <a16:creationId xmlns:a16="http://schemas.microsoft.com/office/drawing/2014/main" id="{F5128FCE-53A4-79CE-C7D6-16A47ABE319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159258" y="4362268"/>
            <a:ext cx="335145" cy="335145"/>
          </a:xfrm>
          <a:prstGeom prst="rect">
            <a:avLst/>
          </a:prstGeom>
        </p:spPr>
      </p:pic>
      <p:sp>
        <p:nvSpPr>
          <p:cNvPr id="42" name="Oval 41">
            <a:extLst>
              <a:ext uri="{FF2B5EF4-FFF2-40B4-BE49-F238E27FC236}">
                <a16:creationId xmlns:a16="http://schemas.microsoft.com/office/drawing/2014/main" id="{FBCB2A25-EC37-FED1-0062-F64D042282FC}"/>
              </a:ext>
            </a:extLst>
          </p:cNvPr>
          <p:cNvSpPr/>
          <p:nvPr/>
        </p:nvSpPr>
        <p:spPr>
          <a:xfrm>
            <a:off x="4899256" y="4825327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AC49131E-0000-D70F-EE2B-FD3C1AE89BCD}"/>
              </a:ext>
            </a:extLst>
          </p:cNvPr>
          <p:cNvSpPr/>
          <p:nvPr/>
        </p:nvSpPr>
        <p:spPr>
          <a:xfrm>
            <a:off x="5619488" y="5741173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B81B370A-52B6-39E5-88BB-5110808B366E}"/>
              </a:ext>
            </a:extLst>
          </p:cNvPr>
          <p:cNvSpPr txBox="1"/>
          <p:nvPr/>
        </p:nvSpPr>
        <p:spPr>
          <a:xfrm>
            <a:off x="6706041" y="3040943"/>
            <a:ext cx="12539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Houston</a:t>
            </a: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CA127C49-0936-FF14-574B-BEE7AD153301}"/>
              </a:ext>
            </a:extLst>
          </p:cNvPr>
          <p:cNvSpPr/>
          <p:nvPr/>
        </p:nvSpPr>
        <p:spPr>
          <a:xfrm>
            <a:off x="5942395" y="4181602"/>
            <a:ext cx="407505" cy="536713"/>
          </a:xfrm>
          <a:custGeom>
            <a:avLst/>
            <a:gdLst>
              <a:gd name="csX0" fmla="*/ 0 w 407505"/>
              <a:gd name="csY0" fmla="*/ 0 h 536713"/>
              <a:gd name="csX1" fmla="*/ 149087 w 407505"/>
              <a:gd name="csY1" fmla="*/ 268356 h 536713"/>
              <a:gd name="csX2" fmla="*/ 218661 w 407505"/>
              <a:gd name="csY2" fmla="*/ 437321 h 536713"/>
              <a:gd name="csX3" fmla="*/ 407505 w 407505"/>
              <a:gd name="csY3" fmla="*/ 536713 h 53671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407505" h="536713">
                <a:moveTo>
                  <a:pt x="0" y="0"/>
                </a:moveTo>
                <a:cubicBezTo>
                  <a:pt x="56322" y="97734"/>
                  <a:pt x="112644" y="195469"/>
                  <a:pt x="149087" y="268356"/>
                </a:cubicBezTo>
                <a:cubicBezTo>
                  <a:pt x="185530" y="341243"/>
                  <a:pt x="175591" y="392595"/>
                  <a:pt x="218661" y="437321"/>
                </a:cubicBezTo>
                <a:cubicBezTo>
                  <a:pt x="261731" y="482047"/>
                  <a:pt x="334618" y="509380"/>
                  <a:pt x="407505" y="536713"/>
                </a:cubicBezTo>
              </a:path>
            </a:pathLst>
          </a:custGeom>
          <a:noFill/>
          <a:ln w="44450">
            <a:solidFill>
              <a:srgbClr val="FF191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9" name="Picture 8" descr="Red Heart">
            <a:extLst>
              <a:ext uri="{FF2B5EF4-FFF2-40B4-BE49-F238E27FC236}">
                <a16:creationId xmlns:a16="http://schemas.microsoft.com/office/drawing/2014/main" id="{25F3753A-76F7-3EC5-1AC1-E4D632507BE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785885" y="3983268"/>
            <a:ext cx="393826" cy="393826"/>
          </a:xfrm>
          <a:prstGeom prst="rect">
            <a:avLst/>
          </a:prstGeom>
        </p:spPr>
      </p:pic>
      <p:pic>
        <p:nvPicPr>
          <p:cNvPr id="19" name="Picture 18" descr="Interstate 37 - Wikipedia">
            <a:extLst>
              <a:ext uri="{FF2B5EF4-FFF2-40B4-BE49-F238E27FC236}">
                <a16:creationId xmlns:a16="http://schemas.microsoft.com/office/drawing/2014/main" id="{71A37A1F-4DA8-4D20-3084-7A533671492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92584" y="4460199"/>
            <a:ext cx="337985" cy="337985"/>
          </a:xfrm>
          <a:prstGeom prst="rect">
            <a:avLst/>
          </a:prstGeom>
        </p:spPr>
      </p:pic>
      <p:sp>
        <p:nvSpPr>
          <p:cNvPr id="43" name="Oval 42">
            <a:extLst>
              <a:ext uri="{FF2B5EF4-FFF2-40B4-BE49-F238E27FC236}">
                <a16:creationId xmlns:a16="http://schemas.microsoft.com/office/drawing/2014/main" id="{D1798822-8A42-9B95-5909-A1762E2EC408}"/>
              </a:ext>
            </a:extLst>
          </p:cNvPr>
          <p:cNvSpPr/>
          <p:nvPr/>
        </p:nvSpPr>
        <p:spPr>
          <a:xfrm>
            <a:off x="6229486" y="4636197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509C7935-60EA-33BF-2DC4-CFD9298BF6C7}"/>
              </a:ext>
            </a:extLst>
          </p:cNvPr>
          <p:cNvSpPr/>
          <p:nvPr/>
        </p:nvSpPr>
        <p:spPr>
          <a:xfrm>
            <a:off x="7522717" y="3306958"/>
            <a:ext cx="874643" cy="238539"/>
          </a:xfrm>
          <a:custGeom>
            <a:avLst/>
            <a:gdLst>
              <a:gd name="csX0" fmla="*/ 0 w 874643"/>
              <a:gd name="csY0" fmla="*/ 238539 h 238539"/>
              <a:gd name="csX1" fmla="*/ 347870 w 874643"/>
              <a:gd name="csY1" fmla="*/ 159026 h 238539"/>
              <a:gd name="csX2" fmla="*/ 526774 w 874643"/>
              <a:gd name="csY2" fmla="*/ 59635 h 238539"/>
              <a:gd name="csX3" fmla="*/ 874643 w 874643"/>
              <a:gd name="csY3" fmla="*/ 0 h 2385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874643" h="238539">
                <a:moveTo>
                  <a:pt x="0" y="238539"/>
                </a:moveTo>
                <a:cubicBezTo>
                  <a:pt x="130037" y="213691"/>
                  <a:pt x="260074" y="188843"/>
                  <a:pt x="347870" y="159026"/>
                </a:cubicBezTo>
                <a:cubicBezTo>
                  <a:pt x="435666" y="129209"/>
                  <a:pt x="438978" y="86139"/>
                  <a:pt x="526774" y="59635"/>
                </a:cubicBezTo>
                <a:cubicBezTo>
                  <a:pt x="614570" y="33131"/>
                  <a:pt x="744606" y="16565"/>
                  <a:pt x="874643" y="0"/>
                </a:cubicBezTo>
              </a:path>
            </a:pathLst>
          </a:custGeom>
          <a:noFill/>
          <a:ln w="44450">
            <a:solidFill>
              <a:srgbClr val="FF1919"/>
            </a:solidFill>
            <a:tailEnd type="stealt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BB053DC6-01B5-55AD-7B9D-88ADC7554BED}"/>
              </a:ext>
            </a:extLst>
          </p:cNvPr>
          <p:cNvSpPr/>
          <p:nvPr/>
        </p:nvSpPr>
        <p:spPr>
          <a:xfrm>
            <a:off x="7425750" y="3460108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3FD78C7E-977B-4EB2-A803-57B199B5FB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13313" y="6448119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248302173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4848045-31E0-3594-665E-26F88D97B1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BA9FAA80-DF93-839B-38A2-8B79B0D952F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86335A8D-D947-6A82-ED8C-E13083421B3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EA8EE703-82BD-D42F-3690-3A05A2241DF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C3BF8BBF-7129-162A-2BCC-D7F696DBB10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85FC404C-0833-0995-1EF4-79ED679DB0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6F285309-1350-8B71-1D04-D2AAD88304D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F003FC4B-B509-BE15-162A-0A12AB77283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7E1FAEE-41DF-A4D1-612E-99DE2F4CE10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BD97D725-75CD-88A4-03E8-74D13C8FC2B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465E9C8-3DC7-12A8-DF14-5E338CC8C3C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59C504F-C1E7-9A0E-E2C6-F7994DEE893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B7D2D2C-EDBB-B994-B85B-F21306F66A3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D93B772-83ED-0D4B-2D0C-9F9047E270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25E30F3-DDCD-AAAA-E71A-A45688A650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6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36" name="Title 1">
            <a:extLst>
              <a:ext uri="{FF2B5EF4-FFF2-40B4-BE49-F238E27FC236}">
                <a16:creationId xmlns:a16="http://schemas.microsoft.com/office/drawing/2014/main" id="{59A1EAEC-16FB-1162-AE54-F6A29B88F3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1177" y="87338"/>
            <a:ext cx="8454161" cy="750564"/>
          </a:xfrm>
        </p:spPr>
        <p:txBody>
          <a:bodyPr anchor="b">
            <a:noAutofit/>
          </a:bodyPr>
          <a:lstStyle/>
          <a:p>
            <a:br>
              <a:rPr lang="en-US" dirty="0">
                <a:solidFill>
                  <a:schemeClr val="bg1"/>
                </a:solidFill>
                <a:latin typeface="Aptos ExtraBold" panose="020B0004020202020204" pitchFamily="34" charset="0"/>
              </a:rPr>
            </a:br>
            <a:r>
              <a:rPr lang="en-US" dirty="0">
                <a:solidFill>
                  <a:schemeClr val="bg1"/>
                </a:solidFill>
                <a:latin typeface="Aptos ExtraBold" panose="020B0004020202020204" pitchFamily="34" charset="0"/>
              </a:rPr>
              <a:t>US &amp; International Rail Access</a:t>
            </a:r>
          </a:p>
        </p:txBody>
      </p:sp>
      <p:pic>
        <p:nvPicPr>
          <p:cNvPr id="27" name="Picture 26">
            <a:extLst>
              <a:ext uri="{FF2B5EF4-FFF2-40B4-BE49-F238E27FC236}">
                <a16:creationId xmlns:a16="http://schemas.microsoft.com/office/drawing/2014/main" id="{AA768DB4-95FF-0854-BE89-39C52249A5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27853" y="1572364"/>
            <a:ext cx="5041144" cy="5202032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38100">
            <a:solidFill>
              <a:schemeClr val="bg1">
                <a:lumMod val="75000"/>
              </a:schemeClr>
            </a:solidFill>
          </a:ln>
        </p:spPr>
      </p:pic>
      <p:sp>
        <p:nvSpPr>
          <p:cNvPr id="38" name="Oval 37">
            <a:extLst>
              <a:ext uri="{FF2B5EF4-FFF2-40B4-BE49-F238E27FC236}">
                <a16:creationId xmlns:a16="http://schemas.microsoft.com/office/drawing/2014/main" id="{38AFDF0C-46E2-25AF-D3A3-E47786BA782F}"/>
              </a:ext>
            </a:extLst>
          </p:cNvPr>
          <p:cNvSpPr/>
          <p:nvPr/>
        </p:nvSpPr>
        <p:spPr>
          <a:xfrm>
            <a:off x="5726317" y="2140987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5E3A0C13-CAB9-1173-6733-F7B6DFEB7348}"/>
              </a:ext>
            </a:extLst>
          </p:cNvPr>
          <p:cNvSpPr/>
          <p:nvPr/>
        </p:nvSpPr>
        <p:spPr>
          <a:xfrm>
            <a:off x="6974186" y="3814362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9AFDBA53-4F84-7068-2676-D680405217D7}"/>
              </a:ext>
            </a:extLst>
          </p:cNvPr>
          <p:cNvSpPr/>
          <p:nvPr/>
        </p:nvSpPr>
        <p:spPr>
          <a:xfrm>
            <a:off x="4447692" y="5179581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F0AD008-29B6-A33C-4EE2-27811333B223}"/>
              </a:ext>
            </a:extLst>
          </p:cNvPr>
          <p:cNvSpPr txBox="1"/>
          <p:nvPr/>
        </p:nvSpPr>
        <p:spPr>
          <a:xfrm>
            <a:off x="4556277" y="1982486"/>
            <a:ext cx="12539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Ft Worth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DD7ADBDF-654D-E825-1265-413C1ACB78D6}"/>
              </a:ext>
            </a:extLst>
          </p:cNvPr>
          <p:cNvSpPr txBox="1"/>
          <p:nvPr/>
        </p:nvSpPr>
        <p:spPr>
          <a:xfrm>
            <a:off x="4021682" y="4332968"/>
            <a:ext cx="182217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George West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E129511D-994F-AC4D-A535-774D5F42DC29}"/>
              </a:ext>
            </a:extLst>
          </p:cNvPr>
          <p:cNvSpPr txBox="1"/>
          <p:nvPr/>
        </p:nvSpPr>
        <p:spPr>
          <a:xfrm>
            <a:off x="3789390" y="3476008"/>
            <a:ext cx="149004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San Antonio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7C5DBCF7-2997-5482-C4FE-AB9839408688}"/>
              </a:ext>
            </a:extLst>
          </p:cNvPr>
          <p:cNvSpPr txBox="1"/>
          <p:nvPr/>
        </p:nvSpPr>
        <p:spPr>
          <a:xfrm>
            <a:off x="5486398" y="2978611"/>
            <a:ext cx="12539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Austin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094E13C-85E8-9EDC-5F0E-CF109D93DADC}"/>
              </a:ext>
            </a:extLst>
          </p:cNvPr>
          <p:cNvSpPr txBox="1"/>
          <p:nvPr/>
        </p:nvSpPr>
        <p:spPr>
          <a:xfrm>
            <a:off x="5925236" y="1977647"/>
            <a:ext cx="12539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Dallas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5BA7A5E6-39D7-27BA-E12F-3A37B4D8E2AC}"/>
              </a:ext>
            </a:extLst>
          </p:cNvPr>
          <p:cNvSpPr txBox="1"/>
          <p:nvPr/>
        </p:nvSpPr>
        <p:spPr>
          <a:xfrm>
            <a:off x="6797895" y="3445029"/>
            <a:ext cx="12539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Houston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D1E237D2-F859-683D-2C70-ABD0E503AD7B}"/>
              </a:ext>
            </a:extLst>
          </p:cNvPr>
          <p:cNvSpPr txBox="1"/>
          <p:nvPr/>
        </p:nvSpPr>
        <p:spPr>
          <a:xfrm>
            <a:off x="6003955" y="4994915"/>
            <a:ext cx="158788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Corpus Christi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D296890-B2E0-C15E-9A0D-51A24AACFAF5}"/>
              </a:ext>
            </a:extLst>
          </p:cNvPr>
          <p:cNvSpPr txBox="1"/>
          <p:nvPr/>
        </p:nvSpPr>
        <p:spPr>
          <a:xfrm>
            <a:off x="3605596" y="5067094"/>
            <a:ext cx="12539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Laredo</a:t>
            </a:r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3AE93D7B-7DC0-A476-10C8-3DBEEB5A1C81}"/>
              </a:ext>
            </a:extLst>
          </p:cNvPr>
          <p:cNvSpPr/>
          <p:nvPr/>
        </p:nvSpPr>
        <p:spPr>
          <a:xfrm>
            <a:off x="5857592" y="3886197"/>
            <a:ext cx="1158844" cy="1176950"/>
          </a:xfrm>
          <a:custGeom>
            <a:avLst/>
            <a:gdLst>
              <a:gd name="csX0" fmla="*/ 0 w 1158844"/>
              <a:gd name="csY0" fmla="*/ 1176950 h 1176950"/>
              <a:gd name="csX1" fmla="*/ 190123 w 1158844"/>
              <a:gd name="csY1" fmla="*/ 697117 h 1176950"/>
              <a:gd name="csX2" fmla="*/ 814812 w 1158844"/>
              <a:gd name="csY2" fmla="*/ 497941 h 1176950"/>
              <a:gd name="csX3" fmla="*/ 1158844 w 1158844"/>
              <a:gd name="csY3" fmla="*/ 0 h 117695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1158844" h="1176950">
                <a:moveTo>
                  <a:pt x="0" y="1176950"/>
                </a:moveTo>
                <a:cubicBezTo>
                  <a:pt x="27160" y="993617"/>
                  <a:pt x="54321" y="810285"/>
                  <a:pt x="190123" y="697117"/>
                </a:cubicBezTo>
                <a:cubicBezTo>
                  <a:pt x="325925" y="583949"/>
                  <a:pt x="653358" y="614127"/>
                  <a:pt x="814812" y="497941"/>
                </a:cubicBezTo>
                <a:cubicBezTo>
                  <a:pt x="976266" y="381755"/>
                  <a:pt x="1067555" y="190877"/>
                  <a:pt x="1158844" y="0"/>
                </a:cubicBezTo>
              </a:path>
            </a:pathLst>
          </a:custGeom>
          <a:noFill/>
          <a:ln w="57150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8" name="Picture 7" descr="Union Pacific Logo and symbol, meaning, history, PNG">
            <a:extLst>
              <a:ext uri="{FF2B5EF4-FFF2-40B4-BE49-F238E27FC236}">
                <a16:creationId xmlns:a16="http://schemas.microsoft.com/office/drawing/2014/main" id="{549D1553-B5DA-0AEF-61FF-6F1B396EF84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11171" y="4024337"/>
            <a:ext cx="879424" cy="494676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FDAE886A-8366-8638-A01E-D29E8A5A23FF}"/>
              </a:ext>
            </a:extLst>
          </p:cNvPr>
          <p:cNvSpPr txBox="1"/>
          <p:nvPr/>
        </p:nvSpPr>
        <p:spPr>
          <a:xfrm>
            <a:off x="5938980" y="6175469"/>
            <a:ext cx="148890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Brownsville</a:t>
            </a: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40BD1975-FB80-4B28-C7CA-5D064FAC0DD7}"/>
              </a:ext>
            </a:extLst>
          </p:cNvPr>
          <p:cNvSpPr/>
          <p:nvPr/>
        </p:nvSpPr>
        <p:spPr>
          <a:xfrm>
            <a:off x="5602243" y="6313955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9" name="Picture 18" descr="Canadian Pacific Kansas City Logo (CPKC Logo), symbol ...">
            <a:extLst>
              <a:ext uri="{FF2B5EF4-FFF2-40B4-BE49-F238E27FC236}">
                <a16:creationId xmlns:a16="http://schemas.microsoft.com/office/drawing/2014/main" id="{0B407A53-B98D-B52C-168E-423B531E730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72904" y="4946155"/>
            <a:ext cx="710395" cy="399597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3551EA1C-A646-2052-FD50-624FDF4DDAC4}"/>
              </a:ext>
            </a:extLst>
          </p:cNvPr>
          <p:cNvGrpSpPr/>
          <p:nvPr/>
        </p:nvGrpSpPr>
        <p:grpSpPr>
          <a:xfrm>
            <a:off x="497011" y="1544601"/>
            <a:ext cx="2583219" cy="4801314"/>
            <a:chOff x="497011" y="1544601"/>
            <a:chExt cx="2583219" cy="4801314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3F04940F-C5B0-3977-AC21-84650B83D1AE}"/>
                </a:ext>
              </a:extLst>
            </p:cNvPr>
            <p:cNvSpPr txBox="1"/>
            <p:nvPr/>
          </p:nvSpPr>
          <p:spPr>
            <a:xfrm>
              <a:off x="497011" y="1544601"/>
              <a:ext cx="2583219" cy="4801314"/>
            </a:xfrm>
            <a:prstGeom prst="rect">
              <a:avLst/>
            </a:prstGeom>
            <a:solidFill>
              <a:schemeClr val="bg1"/>
            </a:solidFill>
            <a:ln w="41275">
              <a:solidFill>
                <a:schemeClr val="bg1">
                  <a:lumMod val="75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endParaRPr lang="en-US" b="1" dirty="0"/>
            </a:p>
            <a:p>
              <a:endParaRPr lang="en-US" b="1" dirty="0"/>
            </a:p>
            <a:p>
              <a:r>
                <a:rPr lang="en-US" b="1" dirty="0"/>
                <a:t>Union Pacific Service to: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dirty="0"/>
                <a:t>Corpus Christi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dirty="0"/>
                <a:t>Brownsville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dirty="0"/>
                <a:t>San Antonio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dirty="0"/>
                <a:t>Austin 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dirty="0"/>
                <a:t>Ft Worth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dirty="0"/>
                <a:t>Dallas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dirty="0"/>
                <a:t>Mexico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en-US" dirty="0"/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en-US" dirty="0"/>
            </a:p>
            <a:p>
              <a:r>
                <a:rPr lang="en-US" b="1" dirty="0"/>
                <a:t>Canadian Pacific </a:t>
              </a:r>
            </a:p>
            <a:p>
              <a:r>
                <a:rPr lang="en-US" b="1" dirty="0"/>
                <a:t>Kansas City</a:t>
              </a:r>
            </a:p>
            <a:p>
              <a:r>
                <a:rPr lang="en-US" b="1" dirty="0"/>
                <a:t>Interconnect to: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dirty="0"/>
                <a:t>Laredo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en-US" dirty="0"/>
                <a:t>Mexico</a:t>
              </a:r>
            </a:p>
          </p:txBody>
        </p:sp>
        <p:pic>
          <p:nvPicPr>
            <p:cNvPr id="13" name="Picture 12" descr="Union Pacific Logo and symbol, meaning, history, PNG">
              <a:extLst>
                <a:ext uri="{FF2B5EF4-FFF2-40B4-BE49-F238E27FC236}">
                  <a16:creationId xmlns:a16="http://schemas.microsoft.com/office/drawing/2014/main" id="{0CF6CA6A-D36E-79F4-3EA9-9ED54AE3245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290389" y="1592648"/>
              <a:ext cx="996460" cy="560509"/>
            </a:xfrm>
            <a:prstGeom prst="rect">
              <a:avLst/>
            </a:prstGeom>
          </p:spPr>
        </p:pic>
        <p:pic>
          <p:nvPicPr>
            <p:cNvPr id="21" name="Picture 20" descr="Canadian Pacific Kansas City Logo (CPKC Logo), symbol ...">
              <a:extLst>
                <a:ext uri="{FF2B5EF4-FFF2-40B4-BE49-F238E27FC236}">
                  <a16:creationId xmlns:a16="http://schemas.microsoft.com/office/drawing/2014/main" id="{D904AEF6-E0CC-BCA4-90E0-E8EC4573B23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387197" y="4356821"/>
              <a:ext cx="802843" cy="451599"/>
            </a:xfrm>
            <a:prstGeom prst="rect">
              <a:avLst/>
            </a:prstGeom>
          </p:spPr>
        </p:pic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EBD8A271-C44B-7F7E-7EDF-51752AF6B361}"/>
              </a:ext>
            </a:extLst>
          </p:cNvPr>
          <p:cNvSpPr txBox="1"/>
          <p:nvPr/>
        </p:nvSpPr>
        <p:spPr>
          <a:xfrm>
            <a:off x="532027" y="728476"/>
            <a:ext cx="783133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200" b="1" dirty="0">
                <a:solidFill>
                  <a:schemeClr val="bg1"/>
                </a:solidFill>
                <a:latin typeface="Aptos SemiBold" panose="020B0004020202020204" pitchFamily="34" charset="0"/>
              </a:rPr>
              <a:t>Rail Access to Mexico and US</a:t>
            </a:r>
          </a:p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200" b="1" dirty="0">
                <a:solidFill>
                  <a:schemeClr val="bg1"/>
                </a:solidFill>
                <a:latin typeface="Aptos SemiBold" panose="020B0004020202020204" pitchFamily="34" charset="0"/>
              </a:rPr>
              <a:t>Union Pacific and CPKC – Class I Railroads</a:t>
            </a: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8EAE34E0-67D2-5837-8230-4F3532AB1F63}"/>
              </a:ext>
            </a:extLst>
          </p:cNvPr>
          <p:cNvSpPr/>
          <p:nvPr/>
        </p:nvSpPr>
        <p:spPr>
          <a:xfrm>
            <a:off x="3848582" y="5083541"/>
            <a:ext cx="1928191" cy="506896"/>
          </a:xfrm>
          <a:custGeom>
            <a:avLst/>
            <a:gdLst>
              <a:gd name="csX0" fmla="*/ 1928191 w 1928191"/>
              <a:gd name="csY0" fmla="*/ 0 h 506896"/>
              <a:gd name="csX1" fmla="*/ 1659835 w 1928191"/>
              <a:gd name="csY1" fmla="*/ 89453 h 506896"/>
              <a:gd name="csX2" fmla="*/ 1480930 w 1928191"/>
              <a:gd name="csY2" fmla="*/ 218661 h 506896"/>
              <a:gd name="csX3" fmla="*/ 1282148 w 1928191"/>
              <a:gd name="csY3" fmla="*/ 397566 h 506896"/>
              <a:gd name="csX4" fmla="*/ 1162878 w 1928191"/>
              <a:gd name="csY4" fmla="*/ 288235 h 506896"/>
              <a:gd name="csX5" fmla="*/ 993913 w 1928191"/>
              <a:gd name="csY5" fmla="*/ 188844 h 506896"/>
              <a:gd name="csX6" fmla="*/ 695739 w 1928191"/>
              <a:gd name="csY6" fmla="*/ 198783 h 506896"/>
              <a:gd name="csX7" fmla="*/ 347869 w 1928191"/>
              <a:gd name="csY7" fmla="*/ 387626 h 506896"/>
              <a:gd name="csX8" fmla="*/ 0 w 1928191"/>
              <a:gd name="csY8" fmla="*/ 506896 h 5068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1928191" h="506896">
                <a:moveTo>
                  <a:pt x="1928191" y="0"/>
                </a:moveTo>
                <a:cubicBezTo>
                  <a:pt x="1831284" y="26505"/>
                  <a:pt x="1734378" y="53010"/>
                  <a:pt x="1659835" y="89453"/>
                </a:cubicBezTo>
                <a:cubicBezTo>
                  <a:pt x="1585291" y="125897"/>
                  <a:pt x="1543878" y="167309"/>
                  <a:pt x="1480930" y="218661"/>
                </a:cubicBezTo>
                <a:cubicBezTo>
                  <a:pt x="1417982" y="270013"/>
                  <a:pt x="1335157" y="385970"/>
                  <a:pt x="1282148" y="397566"/>
                </a:cubicBezTo>
                <a:cubicBezTo>
                  <a:pt x="1229139" y="409162"/>
                  <a:pt x="1210917" y="323022"/>
                  <a:pt x="1162878" y="288235"/>
                </a:cubicBezTo>
                <a:cubicBezTo>
                  <a:pt x="1114839" y="253448"/>
                  <a:pt x="1071770" y="203753"/>
                  <a:pt x="993913" y="188844"/>
                </a:cubicBezTo>
                <a:cubicBezTo>
                  <a:pt x="916056" y="173935"/>
                  <a:pt x="803413" y="165653"/>
                  <a:pt x="695739" y="198783"/>
                </a:cubicBezTo>
                <a:cubicBezTo>
                  <a:pt x="588065" y="231913"/>
                  <a:pt x="463825" y="336274"/>
                  <a:pt x="347869" y="387626"/>
                </a:cubicBezTo>
                <a:cubicBezTo>
                  <a:pt x="231913" y="438978"/>
                  <a:pt x="115956" y="472937"/>
                  <a:pt x="0" y="506896"/>
                </a:cubicBezTo>
              </a:path>
            </a:pathLst>
          </a:custGeom>
          <a:noFill/>
          <a:ln w="53975">
            <a:prstDash val="sysDot"/>
            <a:headEnd type="none"/>
            <a:tailEnd type="stealt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C54425A8-73FB-52FD-DAA7-B13FB1B75188}"/>
              </a:ext>
            </a:extLst>
          </p:cNvPr>
          <p:cNvSpPr/>
          <p:nvPr/>
        </p:nvSpPr>
        <p:spPr>
          <a:xfrm>
            <a:off x="5158409" y="2226365"/>
            <a:ext cx="699426" cy="4482548"/>
          </a:xfrm>
          <a:custGeom>
            <a:avLst/>
            <a:gdLst>
              <a:gd name="csX0" fmla="*/ 467139 w 699426"/>
              <a:gd name="csY0" fmla="*/ 0 h 4482548"/>
              <a:gd name="csX1" fmla="*/ 278295 w 699426"/>
              <a:gd name="csY1" fmla="*/ 407505 h 4482548"/>
              <a:gd name="csX2" fmla="*/ 208721 w 699426"/>
              <a:gd name="csY2" fmla="*/ 725557 h 4482548"/>
              <a:gd name="csX3" fmla="*/ 318052 w 699426"/>
              <a:gd name="csY3" fmla="*/ 1063487 h 4482548"/>
              <a:gd name="csX4" fmla="*/ 188843 w 699426"/>
              <a:gd name="csY4" fmla="*/ 1371600 h 4482548"/>
              <a:gd name="csX5" fmla="*/ 59634 w 699426"/>
              <a:gd name="csY5" fmla="*/ 1500809 h 4482548"/>
              <a:gd name="csX6" fmla="*/ 9939 w 699426"/>
              <a:gd name="csY6" fmla="*/ 1848678 h 4482548"/>
              <a:gd name="csX7" fmla="*/ 208721 w 699426"/>
              <a:gd name="csY7" fmla="*/ 2097157 h 4482548"/>
              <a:gd name="csX8" fmla="*/ 337930 w 699426"/>
              <a:gd name="csY8" fmla="*/ 2445026 h 4482548"/>
              <a:gd name="csX9" fmla="*/ 516834 w 699426"/>
              <a:gd name="csY9" fmla="*/ 2693505 h 4482548"/>
              <a:gd name="csX10" fmla="*/ 665921 w 699426"/>
              <a:gd name="csY10" fmla="*/ 2812774 h 4482548"/>
              <a:gd name="csX11" fmla="*/ 685800 w 699426"/>
              <a:gd name="csY11" fmla="*/ 2852531 h 4482548"/>
              <a:gd name="csX12" fmla="*/ 496956 w 699426"/>
              <a:gd name="csY12" fmla="*/ 3150705 h 4482548"/>
              <a:gd name="csX13" fmla="*/ 397565 w 699426"/>
              <a:gd name="csY13" fmla="*/ 3578087 h 4482548"/>
              <a:gd name="csX14" fmla="*/ 377687 w 699426"/>
              <a:gd name="csY14" fmla="*/ 3985592 h 4482548"/>
              <a:gd name="csX15" fmla="*/ 367748 w 699426"/>
              <a:gd name="csY15" fmla="*/ 4164496 h 4482548"/>
              <a:gd name="csX16" fmla="*/ 238539 w 699426"/>
              <a:gd name="csY16" fmla="*/ 4323522 h 4482548"/>
              <a:gd name="csX17" fmla="*/ 0 w 699426"/>
              <a:gd name="csY17" fmla="*/ 4482548 h 448254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</a:cxnLst>
            <a:rect l="l" t="t" r="r" b="b"/>
            <a:pathLst>
              <a:path w="699426" h="4482548">
                <a:moveTo>
                  <a:pt x="467139" y="0"/>
                </a:moveTo>
                <a:cubicBezTo>
                  <a:pt x="394252" y="143289"/>
                  <a:pt x="321365" y="286579"/>
                  <a:pt x="278295" y="407505"/>
                </a:cubicBezTo>
                <a:cubicBezTo>
                  <a:pt x="235225" y="528431"/>
                  <a:pt x="202095" y="616227"/>
                  <a:pt x="208721" y="725557"/>
                </a:cubicBezTo>
                <a:cubicBezTo>
                  <a:pt x="215347" y="834887"/>
                  <a:pt x="321365" y="955813"/>
                  <a:pt x="318052" y="1063487"/>
                </a:cubicBezTo>
                <a:cubicBezTo>
                  <a:pt x="314739" y="1171161"/>
                  <a:pt x="231913" y="1298713"/>
                  <a:pt x="188843" y="1371600"/>
                </a:cubicBezTo>
                <a:cubicBezTo>
                  <a:pt x="145773" y="1444487"/>
                  <a:pt x="89451" y="1421296"/>
                  <a:pt x="59634" y="1500809"/>
                </a:cubicBezTo>
                <a:cubicBezTo>
                  <a:pt x="29817" y="1580322"/>
                  <a:pt x="-14909" y="1749287"/>
                  <a:pt x="9939" y="1848678"/>
                </a:cubicBezTo>
                <a:cubicBezTo>
                  <a:pt x="34787" y="1948069"/>
                  <a:pt x="154056" y="1997766"/>
                  <a:pt x="208721" y="2097157"/>
                </a:cubicBezTo>
                <a:cubicBezTo>
                  <a:pt x="263386" y="2196548"/>
                  <a:pt x="286578" y="2345635"/>
                  <a:pt x="337930" y="2445026"/>
                </a:cubicBezTo>
                <a:cubicBezTo>
                  <a:pt x="389282" y="2544417"/>
                  <a:pt x="462169" y="2632214"/>
                  <a:pt x="516834" y="2693505"/>
                </a:cubicBezTo>
                <a:cubicBezTo>
                  <a:pt x="571499" y="2754796"/>
                  <a:pt x="665921" y="2812774"/>
                  <a:pt x="665921" y="2812774"/>
                </a:cubicBezTo>
                <a:cubicBezTo>
                  <a:pt x="694082" y="2839278"/>
                  <a:pt x="713961" y="2796209"/>
                  <a:pt x="685800" y="2852531"/>
                </a:cubicBezTo>
                <a:cubicBezTo>
                  <a:pt x="657639" y="2908853"/>
                  <a:pt x="544995" y="3029779"/>
                  <a:pt x="496956" y="3150705"/>
                </a:cubicBezTo>
                <a:cubicBezTo>
                  <a:pt x="448917" y="3271631"/>
                  <a:pt x="417443" y="3438939"/>
                  <a:pt x="397565" y="3578087"/>
                </a:cubicBezTo>
                <a:cubicBezTo>
                  <a:pt x="377687" y="3717235"/>
                  <a:pt x="382656" y="3887857"/>
                  <a:pt x="377687" y="3985592"/>
                </a:cubicBezTo>
                <a:cubicBezTo>
                  <a:pt x="372718" y="4083327"/>
                  <a:pt x="390939" y="4108174"/>
                  <a:pt x="367748" y="4164496"/>
                </a:cubicBezTo>
                <a:cubicBezTo>
                  <a:pt x="344557" y="4220818"/>
                  <a:pt x="299830" y="4270513"/>
                  <a:pt x="238539" y="4323522"/>
                </a:cubicBezTo>
                <a:cubicBezTo>
                  <a:pt x="177248" y="4376531"/>
                  <a:pt x="88624" y="4429539"/>
                  <a:pt x="0" y="4482548"/>
                </a:cubicBezTo>
              </a:path>
            </a:pathLst>
          </a:custGeom>
          <a:noFill/>
          <a:ln w="53975">
            <a:solidFill>
              <a:srgbClr val="FF0000"/>
            </a:solidFill>
            <a:prstDash val="sysDot"/>
            <a:tailEnd type="stealt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0" name="Picture 9" descr="Union Pacific Logo and symbol, meaning, history, PNG">
            <a:extLst>
              <a:ext uri="{FF2B5EF4-FFF2-40B4-BE49-F238E27FC236}">
                <a16:creationId xmlns:a16="http://schemas.microsoft.com/office/drawing/2014/main" id="{164A7654-15C4-771F-0146-40313CEDD07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78168" y="2397428"/>
            <a:ext cx="879424" cy="494676"/>
          </a:xfrm>
          <a:prstGeom prst="rect">
            <a:avLst/>
          </a:prstGeom>
        </p:spPr>
      </p:pic>
      <p:sp>
        <p:nvSpPr>
          <p:cNvPr id="37" name="Oval 36">
            <a:extLst>
              <a:ext uri="{FF2B5EF4-FFF2-40B4-BE49-F238E27FC236}">
                <a16:creationId xmlns:a16="http://schemas.microsoft.com/office/drawing/2014/main" id="{B713A3CE-AED3-ACEA-F6EC-037B3D25D9C3}"/>
              </a:ext>
            </a:extLst>
          </p:cNvPr>
          <p:cNvSpPr/>
          <p:nvPr/>
        </p:nvSpPr>
        <p:spPr>
          <a:xfrm>
            <a:off x="5552286" y="2134494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35F4FA2C-4E6E-DD33-662D-F8A382FDCE56}"/>
              </a:ext>
            </a:extLst>
          </p:cNvPr>
          <p:cNvSpPr/>
          <p:nvPr/>
        </p:nvSpPr>
        <p:spPr>
          <a:xfrm>
            <a:off x="5386306" y="3220005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96263743-169E-3EB3-38A4-C50467677978}"/>
              </a:ext>
            </a:extLst>
          </p:cNvPr>
          <p:cNvSpPr/>
          <p:nvPr/>
        </p:nvSpPr>
        <p:spPr>
          <a:xfrm>
            <a:off x="5110682" y="3657597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6" name="Picture 5" descr="Union Pacific Logo and symbol, meaning, history, PNG">
            <a:extLst>
              <a:ext uri="{FF2B5EF4-FFF2-40B4-BE49-F238E27FC236}">
                <a16:creationId xmlns:a16="http://schemas.microsoft.com/office/drawing/2014/main" id="{A02592AD-7EDF-E2C3-623D-5509DDF060D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50171" y="3920764"/>
            <a:ext cx="879424" cy="494676"/>
          </a:xfrm>
          <a:prstGeom prst="rect">
            <a:avLst/>
          </a:prstGeom>
        </p:spPr>
      </p:pic>
      <p:pic>
        <p:nvPicPr>
          <p:cNvPr id="14" name="Picture 13" descr="Red Heart">
            <a:extLst>
              <a:ext uri="{FF2B5EF4-FFF2-40B4-BE49-F238E27FC236}">
                <a16:creationId xmlns:a16="http://schemas.microsoft.com/office/drawing/2014/main" id="{56B9629A-42D0-C6E1-2BD1-B012EF6B2F9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38423" y="4441434"/>
            <a:ext cx="393826" cy="393826"/>
          </a:xfrm>
          <a:prstGeom prst="rect">
            <a:avLst/>
          </a:prstGeom>
        </p:spPr>
      </p:pic>
      <p:pic>
        <p:nvPicPr>
          <p:cNvPr id="3" name="Picture 2" descr="Union Pacific Logo and symbol, meaning, history, PNG">
            <a:extLst>
              <a:ext uri="{FF2B5EF4-FFF2-40B4-BE49-F238E27FC236}">
                <a16:creationId xmlns:a16="http://schemas.microsoft.com/office/drawing/2014/main" id="{C186752C-E82B-2790-5B97-960E6743828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12574" y="5689551"/>
            <a:ext cx="879424" cy="494676"/>
          </a:xfrm>
          <a:prstGeom prst="rect">
            <a:avLst/>
          </a:prstGeom>
        </p:spPr>
      </p:pic>
      <p:sp>
        <p:nvSpPr>
          <p:cNvPr id="43" name="Oval 42">
            <a:extLst>
              <a:ext uri="{FF2B5EF4-FFF2-40B4-BE49-F238E27FC236}">
                <a16:creationId xmlns:a16="http://schemas.microsoft.com/office/drawing/2014/main" id="{A8AB28B8-3543-A45D-8EAC-C5B94F9FE9D2}"/>
              </a:ext>
            </a:extLst>
          </p:cNvPr>
          <p:cNvSpPr/>
          <p:nvPr/>
        </p:nvSpPr>
        <p:spPr>
          <a:xfrm>
            <a:off x="5777922" y="4990451"/>
            <a:ext cx="144855" cy="144359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DAE07293-07D6-9693-FAEC-4468DC50A2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98784" y="6396073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274302211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B1E3E49-F525-FBA9-EF7C-7C5C807C38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0CB788E5-3239-323A-5297-AC910C5E3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E42805D9-0A70-D591-659F-8A6CFA30B3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33AF5EA-7A54-B8DE-C853-211D60DDC2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F7E410F9-F955-FBE7-830F-5C57321C40F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6A25B3E6-2BD6-D7C7-45B9-9F4A2DD247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291587C5-3FAA-9B8A-7E18-52B5A1A1013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64B992F2-B461-6A62-7579-35CA620436D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B3D47CB-3E43-E42E-6B18-9130524A459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151DFF5-7E71-4219-5728-EF4E026508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7588DA7-D0F2-B68E-3EB9-35F6F6C7BBB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BE315224-57E9-8FCD-B8C1-B6AB26EE0B1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F1EC9BB-3476-550B-BC61-8E983FD5AF6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DAC60D1-825F-FA9F-D750-68806E71534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BF6693-CF20-76E7-4659-C00732CD42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7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128" name="Title 1">
            <a:extLst>
              <a:ext uri="{FF2B5EF4-FFF2-40B4-BE49-F238E27FC236}">
                <a16:creationId xmlns:a16="http://schemas.microsoft.com/office/drawing/2014/main" id="{72FD510B-8DEB-D08A-571C-D6107C3E60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1864" y="189241"/>
            <a:ext cx="7896588" cy="671884"/>
          </a:xfrm>
        </p:spPr>
        <p:txBody>
          <a:bodyPr anchor="b">
            <a:noAutofit/>
          </a:bodyPr>
          <a:lstStyle/>
          <a:p>
            <a:br>
              <a:rPr lang="en-US" sz="3600" dirty="0">
                <a:solidFill>
                  <a:schemeClr val="bg1"/>
                </a:solidFill>
                <a:latin typeface="Aptos ExtraBold" panose="020B0004020202020204" pitchFamily="34" charset="0"/>
              </a:rPr>
            </a:br>
            <a:r>
              <a:rPr lang="en-US" dirty="0">
                <a:solidFill>
                  <a:schemeClr val="bg1"/>
                </a:solidFill>
                <a:latin typeface="Aptos ExtraBold" panose="020B0004020202020204" pitchFamily="34" charset="0"/>
              </a:rPr>
              <a:t>Industrial Corridor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A2CFD858-5894-FFBD-122A-0D832D29073B}"/>
              </a:ext>
            </a:extLst>
          </p:cNvPr>
          <p:cNvGrpSpPr/>
          <p:nvPr/>
        </p:nvGrpSpPr>
        <p:grpSpPr>
          <a:xfrm>
            <a:off x="441754" y="1305368"/>
            <a:ext cx="6038661" cy="5423026"/>
            <a:chOff x="441754" y="1305368"/>
            <a:chExt cx="6038661" cy="5423026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AF158CA7-1859-B5C7-4915-E6A08C9D2745}"/>
                </a:ext>
              </a:extLst>
            </p:cNvPr>
            <p:cNvSpPr/>
            <p:nvPr/>
          </p:nvSpPr>
          <p:spPr>
            <a:xfrm>
              <a:off x="441754" y="1305368"/>
              <a:ext cx="6038661" cy="541397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81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8FF414F3-C620-30DC-2C13-C045685E741F}"/>
                </a:ext>
              </a:extLst>
            </p:cNvPr>
            <p:cNvSpPr/>
            <p:nvPr/>
          </p:nvSpPr>
          <p:spPr>
            <a:xfrm>
              <a:off x="1012122" y="1332528"/>
              <a:ext cx="5450186" cy="5359652"/>
            </a:xfrm>
            <a:custGeom>
              <a:avLst/>
              <a:gdLst>
                <a:gd name="csX0" fmla="*/ 117695 w 5450186"/>
                <a:gd name="csY0" fmla="*/ 0 h 5359652"/>
                <a:gd name="csX1" fmla="*/ 0 w 5450186"/>
                <a:gd name="csY1" fmla="*/ 534155 h 5359652"/>
                <a:gd name="csX2" fmla="*/ 217283 w 5450186"/>
                <a:gd name="csY2" fmla="*/ 1828800 h 5359652"/>
                <a:gd name="csX3" fmla="*/ 651849 w 5450186"/>
                <a:gd name="csY3" fmla="*/ 2833735 h 5359652"/>
                <a:gd name="csX4" fmla="*/ 1602463 w 5450186"/>
                <a:gd name="csY4" fmla="*/ 4200808 h 5359652"/>
                <a:gd name="csX5" fmla="*/ 2263366 w 5450186"/>
                <a:gd name="csY5" fmla="*/ 5214796 h 5359652"/>
                <a:gd name="csX6" fmla="*/ 2326740 w 5450186"/>
                <a:gd name="csY6" fmla="*/ 5359652 h 5359652"/>
                <a:gd name="csX7" fmla="*/ 2670772 w 5450186"/>
                <a:gd name="csY7" fmla="*/ 5088048 h 5359652"/>
                <a:gd name="csX8" fmla="*/ 3911097 w 5450186"/>
                <a:gd name="csY8" fmla="*/ 5142368 h 5359652"/>
                <a:gd name="csX9" fmla="*/ 5450186 w 5450186"/>
                <a:gd name="csY9" fmla="*/ 4897925 h 53596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450186" h="5359652">
                  <a:moveTo>
                    <a:pt x="117695" y="0"/>
                  </a:moveTo>
                  <a:lnTo>
                    <a:pt x="0" y="534155"/>
                  </a:lnTo>
                  <a:lnTo>
                    <a:pt x="217283" y="1828800"/>
                  </a:lnTo>
                  <a:lnTo>
                    <a:pt x="651849" y="2833735"/>
                  </a:lnTo>
                  <a:lnTo>
                    <a:pt x="1602463" y="4200808"/>
                  </a:lnTo>
                  <a:lnTo>
                    <a:pt x="2263366" y="5214796"/>
                  </a:lnTo>
                  <a:lnTo>
                    <a:pt x="2326740" y="5359652"/>
                  </a:lnTo>
                  <a:lnTo>
                    <a:pt x="2670772" y="5088048"/>
                  </a:lnTo>
                  <a:lnTo>
                    <a:pt x="3911097" y="5142368"/>
                  </a:lnTo>
                  <a:lnTo>
                    <a:pt x="5450186" y="4897925"/>
                  </a:lnTo>
                </a:path>
              </a:pathLst>
            </a:custGeom>
            <a:noFill/>
            <a:ln w="666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C8F1BCE-B5B5-D351-1ADD-C32D64217244}"/>
                </a:ext>
              </a:extLst>
            </p:cNvPr>
            <p:cNvSpPr/>
            <p:nvPr/>
          </p:nvSpPr>
          <p:spPr>
            <a:xfrm>
              <a:off x="3157793" y="1305368"/>
              <a:ext cx="3322622" cy="5205742"/>
            </a:xfrm>
            <a:custGeom>
              <a:avLst/>
              <a:gdLst>
                <a:gd name="csX0" fmla="*/ 0 w 3322622"/>
                <a:gd name="csY0" fmla="*/ 0 h 5205742"/>
                <a:gd name="csX1" fmla="*/ 1086416 w 3322622"/>
                <a:gd name="csY1" fmla="*/ 1665837 h 5205742"/>
                <a:gd name="csX2" fmla="*/ 1430448 w 3322622"/>
                <a:gd name="csY2" fmla="*/ 2199992 h 5205742"/>
                <a:gd name="csX3" fmla="*/ 1819747 w 3322622"/>
                <a:gd name="csY3" fmla="*/ 2888055 h 5205742"/>
                <a:gd name="csX4" fmla="*/ 2498757 w 3322622"/>
                <a:gd name="csY4" fmla="*/ 4074059 h 5205742"/>
                <a:gd name="csX5" fmla="*/ 3060071 w 3322622"/>
                <a:gd name="csY5" fmla="*/ 4970352 h 5205742"/>
                <a:gd name="csX6" fmla="*/ 3322622 w 3322622"/>
                <a:gd name="csY6" fmla="*/ 5205742 h 5205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322622" h="5205742">
                  <a:moveTo>
                    <a:pt x="0" y="0"/>
                  </a:moveTo>
                  <a:lnTo>
                    <a:pt x="1086416" y="1665837"/>
                  </a:lnTo>
                  <a:lnTo>
                    <a:pt x="1430448" y="2199992"/>
                  </a:lnTo>
                  <a:lnTo>
                    <a:pt x="1819747" y="2888055"/>
                  </a:lnTo>
                  <a:lnTo>
                    <a:pt x="2498757" y="4074059"/>
                  </a:lnTo>
                  <a:lnTo>
                    <a:pt x="3060071" y="4970352"/>
                  </a:lnTo>
                  <a:lnTo>
                    <a:pt x="3322622" y="5205742"/>
                  </a:lnTo>
                </a:path>
              </a:pathLst>
            </a:custGeom>
            <a:noFill/>
            <a:ln w="114300" cmpd="dbl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5C6DFE21-1778-7CAE-B0E9-1EB1525825BC}"/>
                </a:ext>
              </a:extLst>
            </p:cNvPr>
            <p:cNvSpPr/>
            <p:nvPr/>
          </p:nvSpPr>
          <p:spPr>
            <a:xfrm>
              <a:off x="2596478" y="6103704"/>
              <a:ext cx="1149790" cy="615636"/>
            </a:xfrm>
            <a:custGeom>
              <a:avLst/>
              <a:gdLst>
                <a:gd name="csX0" fmla="*/ 1149790 w 1149790"/>
                <a:gd name="csY0" fmla="*/ 615636 h 615636"/>
                <a:gd name="csX1" fmla="*/ 905347 w 1149790"/>
                <a:gd name="csY1" fmla="*/ 0 h 615636"/>
                <a:gd name="csX2" fmla="*/ 624689 w 1149790"/>
                <a:gd name="csY2" fmla="*/ 72428 h 615636"/>
                <a:gd name="csX3" fmla="*/ 271604 w 1149790"/>
                <a:gd name="csY3" fmla="*/ 344032 h 615636"/>
                <a:gd name="csX4" fmla="*/ 63375 w 1149790"/>
                <a:gd name="csY4" fmla="*/ 452674 h 615636"/>
                <a:gd name="csX5" fmla="*/ 0 w 1149790"/>
                <a:gd name="csY5" fmla="*/ 606583 h 615636"/>
                <a:gd name="csX6" fmla="*/ 1149790 w 1149790"/>
                <a:gd name="csY6" fmla="*/ 615636 h 615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49790" h="615636">
                  <a:moveTo>
                    <a:pt x="1149790" y="615636"/>
                  </a:moveTo>
                  <a:lnTo>
                    <a:pt x="905347" y="0"/>
                  </a:lnTo>
                  <a:lnTo>
                    <a:pt x="624689" y="72428"/>
                  </a:lnTo>
                  <a:lnTo>
                    <a:pt x="271604" y="344032"/>
                  </a:lnTo>
                  <a:lnTo>
                    <a:pt x="63375" y="452674"/>
                  </a:lnTo>
                  <a:lnTo>
                    <a:pt x="0" y="606583"/>
                  </a:lnTo>
                  <a:lnTo>
                    <a:pt x="1149790" y="615636"/>
                  </a:lnTo>
                  <a:close/>
                </a:path>
              </a:pathLst>
            </a:custGeom>
            <a:solidFill>
              <a:schemeClr val="accent2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30CECE13-057A-CD92-FA6F-F6BBF1ADDA9C}"/>
                </a:ext>
              </a:extLst>
            </p:cNvPr>
            <p:cNvSpPr/>
            <p:nvPr/>
          </p:nvSpPr>
          <p:spPr>
            <a:xfrm>
              <a:off x="618200" y="1305368"/>
              <a:ext cx="798361" cy="561315"/>
            </a:xfrm>
            <a:custGeom>
              <a:avLst/>
              <a:gdLst>
                <a:gd name="csX0" fmla="*/ 579422 w 615636"/>
                <a:gd name="csY0" fmla="*/ 525101 h 561315"/>
                <a:gd name="csX1" fmla="*/ 615636 w 615636"/>
                <a:gd name="csY1" fmla="*/ 0 h 561315"/>
                <a:gd name="csX2" fmla="*/ 208230 w 615636"/>
                <a:gd name="csY2" fmla="*/ 18107 h 561315"/>
                <a:gd name="csX3" fmla="*/ 0 w 615636"/>
                <a:gd name="csY3" fmla="*/ 389299 h 561315"/>
                <a:gd name="csX4" fmla="*/ 135802 w 615636"/>
                <a:gd name="csY4" fmla="*/ 479833 h 561315"/>
                <a:gd name="csX5" fmla="*/ 144855 w 615636"/>
                <a:gd name="csY5" fmla="*/ 561315 h 561315"/>
                <a:gd name="csX6" fmla="*/ 579422 w 615636"/>
                <a:gd name="csY6" fmla="*/ 525101 h 5613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15636" h="561315">
                  <a:moveTo>
                    <a:pt x="579422" y="525101"/>
                  </a:moveTo>
                  <a:lnTo>
                    <a:pt x="615636" y="0"/>
                  </a:lnTo>
                  <a:lnTo>
                    <a:pt x="208230" y="18107"/>
                  </a:lnTo>
                  <a:lnTo>
                    <a:pt x="0" y="389299"/>
                  </a:lnTo>
                  <a:lnTo>
                    <a:pt x="135802" y="479833"/>
                  </a:lnTo>
                  <a:lnTo>
                    <a:pt x="144855" y="561315"/>
                  </a:lnTo>
                  <a:lnTo>
                    <a:pt x="579422" y="525101"/>
                  </a:lnTo>
                  <a:close/>
                </a:path>
              </a:pathLst>
            </a:custGeom>
            <a:solidFill>
              <a:schemeClr val="accent2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E789B48-8E9F-23F3-BF2C-2BAA576BC7AE}"/>
                </a:ext>
              </a:extLst>
            </p:cNvPr>
            <p:cNvSpPr/>
            <p:nvPr/>
          </p:nvSpPr>
          <p:spPr>
            <a:xfrm>
              <a:off x="475698" y="1332528"/>
              <a:ext cx="3777564" cy="5395866"/>
            </a:xfrm>
            <a:custGeom>
              <a:avLst/>
              <a:gdLst>
                <a:gd name="csX0" fmla="*/ 83751 w 3777564"/>
                <a:gd name="csY0" fmla="*/ 0 h 5395866"/>
                <a:gd name="csX1" fmla="*/ 119964 w 3777564"/>
                <a:gd name="csY1" fmla="*/ 99588 h 5395866"/>
                <a:gd name="csX2" fmla="*/ 319141 w 3777564"/>
                <a:gd name="csY2" fmla="*/ 45267 h 5395866"/>
                <a:gd name="csX3" fmla="*/ 373461 w 3777564"/>
                <a:gd name="csY3" fmla="*/ 135802 h 5395866"/>
                <a:gd name="csX4" fmla="*/ 355355 w 3777564"/>
                <a:gd name="csY4" fmla="*/ 470780 h 5395866"/>
                <a:gd name="csX5" fmla="*/ 183339 w 3777564"/>
                <a:gd name="csY5" fmla="*/ 316871 h 5395866"/>
                <a:gd name="csX6" fmla="*/ 92804 w 3777564"/>
                <a:gd name="csY6" fmla="*/ 389299 h 5395866"/>
                <a:gd name="csX7" fmla="*/ 29430 w 3777564"/>
                <a:gd name="csY7" fmla="*/ 552262 h 5395866"/>
                <a:gd name="csX8" fmla="*/ 11323 w 3777564"/>
                <a:gd name="csY8" fmla="*/ 860079 h 5395866"/>
                <a:gd name="csX9" fmla="*/ 201446 w 3777564"/>
                <a:gd name="csY9" fmla="*/ 715224 h 5395866"/>
                <a:gd name="csX10" fmla="*/ 346301 w 3777564"/>
                <a:gd name="csY10" fmla="*/ 851026 h 5395866"/>
                <a:gd name="csX11" fmla="*/ 282927 w 3777564"/>
                <a:gd name="csY11" fmla="*/ 1122630 h 5395866"/>
                <a:gd name="csX12" fmla="*/ 445889 w 3777564"/>
                <a:gd name="csY12" fmla="*/ 1231271 h 5395866"/>
                <a:gd name="csX13" fmla="*/ 608852 w 3777564"/>
                <a:gd name="csY13" fmla="*/ 1421394 h 5395866"/>
                <a:gd name="csX14" fmla="*/ 654119 w 3777564"/>
                <a:gd name="csY14" fmla="*/ 1566250 h 5395866"/>
                <a:gd name="csX15" fmla="*/ 853295 w 3777564"/>
                <a:gd name="csY15" fmla="*/ 1430448 h 5395866"/>
                <a:gd name="csX16" fmla="*/ 798974 w 3777564"/>
                <a:gd name="csY16" fmla="*/ 1285592 h 5395866"/>
                <a:gd name="csX17" fmla="*/ 1088685 w 3777564"/>
                <a:gd name="csY17" fmla="*/ 1358020 h 5395866"/>
                <a:gd name="csX18" fmla="*/ 1305968 w 3777564"/>
                <a:gd name="csY18" fmla="*/ 1339913 h 5395866"/>
                <a:gd name="csX19" fmla="*/ 1477984 w 3777564"/>
                <a:gd name="csY19" fmla="*/ 1294646 h 5395866"/>
                <a:gd name="csX20" fmla="*/ 1496091 w 3777564"/>
                <a:gd name="csY20" fmla="*/ 1231271 h 5395866"/>
                <a:gd name="csX21" fmla="*/ 1496091 w 3777564"/>
                <a:gd name="csY21" fmla="*/ 1167897 h 5395866"/>
                <a:gd name="csX22" fmla="*/ 1722428 w 3777564"/>
                <a:gd name="csY22" fmla="*/ 1195058 h 5395866"/>
                <a:gd name="csX23" fmla="*/ 1822016 w 3777564"/>
                <a:gd name="csY23" fmla="*/ 1140737 h 5395866"/>
                <a:gd name="csX24" fmla="*/ 1984978 w 3777564"/>
                <a:gd name="csY24" fmla="*/ 950614 h 5395866"/>
                <a:gd name="csX25" fmla="*/ 2030246 w 3777564"/>
                <a:gd name="csY25" fmla="*/ 869133 h 5395866"/>
                <a:gd name="csX26" fmla="*/ 2147941 w 3777564"/>
                <a:gd name="csY26" fmla="*/ 778598 h 5395866"/>
                <a:gd name="csX27" fmla="*/ 2464812 w 3777564"/>
                <a:gd name="csY27" fmla="*/ 995881 h 5395866"/>
                <a:gd name="csX28" fmla="*/ 2501026 w 3777564"/>
                <a:gd name="csY28" fmla="*/ 1195058 h 5395866"/>
                <a:gd name="csX29" fmla="*/ 2537240 w 3777564"/>
                <a:gd name="csY29" fmla="*/ 1240325 h 5395866"/>
                <a:gd name="csX30" fmla="*/ 2645881 w 3777564"/>
                <a:gd name="csY30" fmla="*/ 1122630 h 5395866"/>
                <a:gd name="csX31" fmla="*/ 2663988 w 3777564"/>
                <a:gd name="csY31" fmla="*/ 1050202 h 5395866"/>
                <a:gd name="csX32" fmla="*/ 2682095 w 3777564"/>
                <a:gd name="csY32" fmla="*/ 995881 h 5395866"/>
                <a:gd name="csX33" fmla="*/ 2691149 w 3777564"/>
                <a:gd name="csY33" fmla="*/ 986828 h 5395866"/>
                <a:gd name="csX34" fmla="*/ 2790737 w 3777564"/>
                <a:gd name="csY34" fmla="*/ 1122630 h 5395866"/>
                <a:gd name="csX35" fmla="*/ 2808844 w 3777564"/>
                <a:gd name="csY35" fmla="*/ 1303699 h 5395866"/>
                <a:gd name="csX36" fmla="*/ 2881271 w 3777564"/>
                <a:gd name="csY36" fmla="*/ 1539089 h 5395866"/>
                <a:gd name="csX37" fmla="*/ 2863164 w 3777564"/>
                <a:gd name="csY37" fmla="*/ 1674891 h 5395866"/>
                <a:gd name="csX38" fmla="*/ 3062341 w 3777564"/>
                <a:gd name="csY38" fmla="*/ 1792586 h 5395866"/>
                <a:gd name="csX39" fmla="*/ 3098555 w 3777564"/>
                <a:gd name="csY39" fmla="*/ 2000816 h 5395866"/>
                <a:gd name="csX40" fmla="*/ 3152875 w 3777564"/>
                <a:gd name="csY40" fmla="*/ 2190939 h 5395866"/>
                <a:gd name="csX41" fmla="*/ 2953699 w 3777564"/>
                <a:gd name="csY41" fmla="*/ 2190939 h 5395866"/>
                <a:gd name="csX42" fmla="*/ 2962753 w 3777564"/>
                <a:gd name="csY42" fmla="*/ 2408222 h 5395866"/>
                <a:gd name="csX43" fmla="*/ 2998966 w 3777564"/>
                <a:gd name="csY43" fmla="*/ 2516864 h 5395866"/>
                <a:gd name="csX44" fmla="*/ 2845057 w 3777564"/>
                <a:gd name="csY44" fmla="*/ 2634559 h 5395866"/>
                <a:gd name="csX45" fmla="*/ 2745469 w 3777564"/>
                <a:gd name="csY45" fmla="*/ 2688879 h 5395866"/>
                <a:gd name="csX46" fmla="*/ 2663988 w 3777564"/>
                <a:gd name="csY46" fmla="*/ 2770361 h 5395866"/>
                <a:gd name="csX47" fmla="*/ 2854111 w 3777564"/>
                <a:gd name="csY47" fmla="*/ 3014804 h 5395866"/>
                <a:gd name="csX48" fmla="*/ 3017073 w 3777564"/>
                <a:gd name="csY48" fmla="*/ 3060071 h 5395866"/>
                <a:gd name="csX49" fmla="*/ 3008020 w 3777564"/>
                <a:gd name="csY49" fmla="*/ 3268301 h 5395866"/>
                <a:gd name="csX50" fmla="*/ 2826951 w 3777564"/>
                <a:gd name="csY50" fmla="*/ 3322622 h 5395866"/>
                <a:gd name="csX51" fmla="*/ 2799790 w 3777564"/>
                <a:gd name="csY51" fmla="*/ 3530852 h 5395866"/>
                <a:gd name="csX52" fmla="*/ 2772630 w 3777564"/>
                <a:gd name="csY52" fmla="*/ 3802456 h 5395866"/>
                <a:gd name="csX53" fmla="*/ 2953699 w 3777564"/>
                <a:gd name="csY53" fmla="*/ 4065006 h 5395866"/>
                <a:gd name="csX54" fmla="*/ 3216250 w 3777564"/>
                <a:gd name="csY54" fmla="*/ 4191755 h 5395866"/>
                <a:gd name="csX55" fmla="*/ 3469747 w 3777564"/>
                <a:gd name="csY55" fmla="*/ 4273236 h 5395866"/>
                <a:gd name="csX56" fmla="*/ 3533121 w 3777564"/>
                <a:gd name="csY56" fmla="*/ 4372824 h 5395866"/>
                <a:gd name="csX57" fmla="*/ 3469747 w 3777564"/>
                <a:gd name="csY57" fmla="*/ 4553893 h 5395866"/>
                <a:gd name="csX58" fmla="*/ 3379212 w 3777564"/>
                <a:gd name="csY58" fmla="*/ 4680642 h 5395866"/>
                <a:gd name="csX59" fmla="*/ 3315838 w 3777564"/>
                <a:gd name="csY59" fmla="*/ 4780230 h 5395866"/>
                <a:gd name="csX60" fmla="*/ 3496907 w 3777564"/>
                <a:gd name="csY60" fmla="*/ 4852658 h 5395866"/>
                <a:gd name="csX61" fmla="*/ 3741351 w 3777564"/>
                <a:gd name="csY61" fmla="*/ 4897925 h 5395866"/>
                <a:gd name="csX62" fmla="*/ 3759457 w 3777564"/>
                <a:gd name="csY62" fmla="*/ 5006567 h 5395866"/>
                <a:gd name="csX63" fmla="*/ 3777564 w 3777564"/>
                <a:gd name="csY63" fmla="*/ 5395866 h 5395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</a:cxnLst>
              <a:rect l="l" t="t" r="r" b="b"/>
              <a:pathLst>
                <a:path w="3777564" h="5395866">
                  <a:moveTo>
                    <a:pt x="83751" y="0"/>
                  </a:moveTo>
                  <a:cubicBezTo>
                    <a:pt x="82241" y="46022"/>
                    <a:pt x="80732" y="92044"/>
                    <a:pt x="119964" y="99588"/>
                  </a:cubicBezTo>
                  <a:cubicBezTo>
                    <a:pt x="159196" y="107132"/>
                    <a:pt x="276892" y="39231"/>
                    <a:pt x="319141" y="45267"/>
                  </a:cubicBezTo>
                  <a:cubicBezTo>
                    <a:pt x="361391" y="51303"/>
                    <a:pt x="367425" y="64883"/>
                    <a:pt x="373461" y="135802"/>
                  </a:cubicBezTo>
                  <a:cubicBezTo>
                    <a:pt x="379497" y="206721"/>
                    <a:pt x="387042" y="440602"/>
                    <a:pt x="355355" y="470780"/>
                  </a:cubicBezTo>
                  <a:cubicBezTo>
                    <a:pt x="323668" y="500958"/>
                    <a:pt x="227097" y="330451"/>
                    <a:pt x="183339" y="316871"/>
                  </a:cubicBezTo>
                  <a:cubicBezTo>
                    <a:pt x="139581" y="303291"/>
                    <a:pt x="118455" y="350067"/>
                    <a:pt x="92804" y="389299"/>
                  </a:cubicBezTo>
                  <a:cubicBezTo>
                    <a:pt x="67153" y="428531"/>
                    <a:pt x="43010" y="473799"/>
                    <a:pt x="29430" y="552262"/>
                  </a:cubicBezTo>
                  <a:cubicBezTo>
                    <a:pt x="15850" y="630725"/>
                    <a:pt x="-17346" y="832919"/>
                    <a:pt x="11323" y="860079"/>
                  </a:cubicBezTo>
                  <a:cubicBezTo>
                    <a:pt x="39992" y="887239"/>
                    <a:pt x="145616" y="716733"/>
                    <a:pt x="201446" y="715224"/>
                  </a:cubicBezTo>
                  <a:cubicBezTo>
                    <a:pt x="257276" y="713715"/>
                    <a:pt x="332721" y="783125"/>
                    <a:pt x="346301" y="851026"/>
                  </a:cubicBezTo>
                  <a:cubicBezTo>
                    <a:pt x="359881" y="918927"/>
                    <a:pt x="266329" y="1059256"/>
                    <a:pt x="282927" y="1122630"/>
                  </a:cubicBezTo>
                  <a:cubicBezTo>
                    <a:pt x="299525" y="1186004"/>
                    <a:pt x="391568" y="1181477"/>
                    <a:pt x="445889" y="1231271"/>
                  </a:cubicBezTo>
                  <a:cubicBezTo>
                    <a:pt x="500210" y="1281065"/>
                    <a:pt x="574147" y="1365564"/>
                    <a:pt x="608852" y="1421394"/>
                  </a:cubicBezTo>
                  <a:cubicBezTo>
                    <a:pt x="643557" y="1477224"/>
                    <a:pt x="613379" y="1564741"/>
                    <a:pt x="654119" y="1566250"/>
                  </a:cubicBezTo>
                  <a:cubicBezTo>
                    <a:pt x="694859" y="1567759"/>
                    <a:pt x="829153" y="1477224"/>
                    <a:pt x="853295" y="1430448"/>
                  </a:cubicBezTo>
                  <a:cubicBezTo>
                    <a:pt x="877437" y="1383672"/>
                    <a:pt x="759742" y="1297663"/>
                    <a:pt x="798974" y="1285592"/>
                  </a:cubicBezTo>
                  <a:cubicBezTo>
                    <a:pt x="838206" y="1273521"/>
                    <a:pt x="1004186" y="1348967"/>
                    <a:pt x="1088685" y="1358020"/>
                  </a:cubicBezTo>
                  <a:cubicBezTo>
                    <a:pt x="1173184" y="1367073"/>
                    <a:pt x="1241085" y="1350475"/>
                    <a:pt x="1305968" y="1339913"/>
                  </a:cubicBezTo>
                  <a:cubicBezTo>
                    <a:pt x="1370851" y="1329351"/>
                    <a:pt x="1446297" y="1312753"/>
                    <a:pt x="1477984" y="1294646"/>
                  </a:cubicBezTo>
                  <a:cubicBezTo>
                    <a:pt x="1509671" y="1276539"/>
                    <a:pt x="1493073" y="1252396"/>
                    <a:pt x="1496091" y="1231271"/>
                  </a:cubicBezTo>
                  <a:cubicBezTo>
                    <a:pt x="1499109" y="1210146"/>
                    <a:pt x="1458368" y="1173933"/>
                    <a:pt x="1496091" y="1167897"/>
                  </a:cubicBezTo>
                  <a:cubicBezTo>
                    <a:pt x="1533814" y="1161862"/>
                    <a:pt x="1668107" y="1199585"/>
                    <a:pt x="1722428" y="1195058"/>
                  </a:cubicBezTo>
                  <a:cubicBezTo>
                    <a:pt x="1776749" y="1190531"/>
                    <a:pt x="1778258" y="1181478"/>
                    <a:pt x="1822016" y="1140737"/>
                  </a:cubicBezTo>
                  <a:cubicBezTo>
                    <a:pt x="1865774" y="1099996"/>
                    <a:pt x="1950273" y="995881"/>
                    <a:pt x="1984978" y="950614"/>
                  </a:cubicBezTo>
                  <a:cubicBezTo>
                    <a:pt x="2019683" y="905347"/>
                    <a:pt x="2003086" y="897802"/>
                    <a:pt x="2030246" y="869133"/>
                  </a:cubicBezTo>
                  <a:cubicBezTo>
                    <a:pt x="2057406" y="840464"/>
                    <a:pt x="2075513" y="757473"/>
                    <a:pt x="2147941" y="778598"/>
                  </a:cubicBezTo>
                  <a:cubicBezTo>
                    <a:pt x="2220369" y="799723"/>
                    <a:pt x="2405965" y="926471"/>
                    <a:pt x="2464812" y="995881"/>
                  </a:cubicBezTo>
                  <a:cubicBezTo>
                    <a:pt x="2523659" y="1065291"/>
                    <a:pt x="2488955" y="1154317"/>
                    <a:pt x="2501026" y="1195058"/>
                  </a:cubicBezTo>
                  <a:cubicBezTo>
                    <a:pt x="2513097" y="1235799"/>
                    <a:pt x="2513098" y="1252396"/>
                    <a:pt x="2537240" y="1240325"/>
                  </a:cubicBezTo>
                  <a:cubicBezTo>
                    <a:pt x="2561382" y="1228254"/>
                    <a:pt x="2624756" y="1154317"/>
                    <a:pt x="2645881" y="1122630"/>
                  </a:cubicBezTo>
                  <a:cubicBezTo>
                    <a:pt x="2667006" y="1090943"/>
                    <a:pt x="2663988" y="1050202"/>
                    <a:pt x="2663988" y="1050202"/>
                  </a:cubicBezTo>
                  <a:cubicBezTo>
                    <a:pt x="2670024" y="1029077"/>
                    <a:pt x="2682095" y="995881"/>
                    <a:pt x="2682095" y="995881"/>
                  </a:cubicBezTo>
                  <a:cubicBezTo>
                    <a:pt x="2686622" y="985319"/>
                    <a:pt x="2673042" y="965703"/>
                    <a:pt x="2691149" y="986828"/>
                  </a:cubicBezTo>
                  <a:cubicBezTo>
                    <a:pt x="2709256" y="1007953"/>
                    <a:pt x="2771121" y="1069818"/>
                    <a:pt x="2790737" y="1122630"/>
                  </a:cubicBezTo>
                  <a:cubicBezTo>
                    <a:pt x="2810353" y="1175442"/>
                    <a:pt x="2793755" y="1234289"/>
                    <a:pt x="2808844" y="1303699"/>
                  </a:cubicBezTo>
                  <a:cubicBezTo>
                    <a:pt x="2823933" y="1373109"/>
                    <a:pt x="2872218" y="1477224"/>
                    <a:pt x="2881271" y="1539089"/>
                  </a:cubicBezTo>
                  <a:cubicBezTo>
                    <a:pt x="2890324" y="1600954"/>
                    <a:pt x="2832986" y="1632642"/>
                    <a:pt x="2863164" y="1674891"/>
                  </a:cubicBezTo>
                  <a:cubicBezTo>
                    <a:pt x="2893342" y="1717141"/>
                    <a:pt x="3023109" y="1738265"/>
                    <a:pt x="3062341" y="1792586"/>
                  </a:cubicBezTo>
                  <a:cubicBezTo>
                    <a:pt x="3101573" y="1846907"/>
                    <a:pt x="3083466" y="1934424"/>
                    <a:pt x="3098555" y="2000816"/>
                  </a:cubicBezTo>
                  <a:cubicBezTo>
                    <a:pt x="3113644" y="2067208"/>
                    <a:pt x="3177018" y="2159252"/>
                    <a:pt x="3152875" y="2190939"/>
                  </a:cubicBezTo>
                  <a:cubicBezTo>
                    <a:pt x="3128732" y="2222626"/>
                    <a:pt x="2985386" y="2154725"/>
                    <a:pt x="2953699" y="2190939"/>
                  </a:cubicBezTo>
                  <a:cubicBezTo>
                    <a:pt x="2922012" y="2227153"/>
                    <a:pt x="2955209" y="2353901"/>
                    <a:pt x="2962753" y="2408222"/>
                  </a:cubicBezTo>
                  <a:cubicBezTo>
                    <a:pt x="2970297" y="2462543"/>
                    <a:pt x="3018582" y="2479141"/>
                    <a:pt x="2998966" y="2516864"/>
                  </a:cubicBezTo>
                  <a:cubicBezTo>
                    <a:pt x="2979350" y="2554587"/>
                    <a:pt x="2887307" y="2605890"/>
                    <a:pt x="2845057" y="2634559"/>
                  </a:cubicBezTo>
                  <a:cubicBezTo>
                    <a:pt x="2802808" y="2663228"/>
                    <a:pt x="2775647" y="2666245"/>
                    <a:pt x="2745469" y="2688879"/>
                  </a:cubicBezTo>
                  <a:cubicBezTo>
                    <a:pt x="2715291" y="2711513"/>
                    <a:pt x="2645881" y="2716040"/>
                    <a:pt x="2663988" y="2770361"/>
                  </a:cubicBezTo>
                  <a:cubicBezTo>
                    <a:pt x="2682095" y="2824682"/>
                    <a:pt x="2795264" y="2966519"/>
                    <a:pt x="2854111" y="3014804"/>
                  </a:cubicBezTo>
                  <a:cubicBezTo>
                    <a:pt x="2912958" y="3063089"/>
                    <a:pt x="2991422" y="3017822"/>
                    <a:pt x="3017073" y="3060071"/>
                  </a:cubicBezTo>
                  <a:cubicBezTo>
                    <a:pt x="3042724" y="3102320"/>
                    <a:pt x="3039707" y="3224543"/>
                    <a:pt x="3008020" y="3268301"/>
                  </a:cubicBezTo>
                  <a:cubicBezTo>
                    <a:pt x="2976333" y="3312060"/>
                    <a:pt x="2861656" y="3278864"/>
                    <a:pt x="2826951" y="3322622"/>
                  </a:cubicBezTo>
                  <a:cubicBezTo>
                    <a:pt x="2792246" y="3366380"/>
                    <a:pt x="2808843" y="3450880"/>
                    <a:pt x="2799790" y="3530852"/>
                  </a:cubicBezTo>
                  <a:cubicBezTo>
                    <a:pt x="2790737" y="3610824"/>
                    <a:pt x="2746979" y="3713430"/>
                    <a:pt x="2772630" y="3802456"/>
                  </a:cubicBezTo>
                  <a:cubicBezTo>
                    <a:pt x="2798281" y="3891482"/>
                    <a:pt x="2879762" y="4000123"/>
                    <a:pt x="2953699" y="4065006"/>
                  </a:cubicBezTo>
                  <a:cubicBezTo>
                    <a:pt x="3027636" y="4129889"/>
                    <a:pt x="3130242" y="4157050"/>
                    <a:pt x="3216250" y="4191755"/>
                  </a:cubicBezTo>
                  <a:cubicBezTo>
                    <a:pt x="3302258" y="4226460"/>
                    <a:pt x="3416935" y="4243058"/>
                    <a:pt x="3469747" y="4273236"/>
                  </a:cubicBezTo>
                  <a:cubicBezTo>
                    <a:pt x="3522559" y="4303414"/>
                    <a:pt x="3533121" y="4326048"/>
                    <a:pt x="3533121" y="4372824"/>
                  </a:cubicBezTo>
                  <a:cubicBezTo>
                    <a:pt x="3533121" y="4419600"/>
                    <a:pt x="3495398" y="4502590"/>
                    <a:pt x="3469747" y="4553893"/>
                  </a:cubicBezTo>
                  <a:cubicBezTo>
                    <a:pt x="3444096" y="4605196"/>
                    <a:pt x="3404863" y="4642919"/>
                    <a:pt x="3379212" y="4680642"/>
                  </a:cubicBezTo>
                  <a:cubicBezTo>
                    <a:pt x="3353561" y="4718365"/>
                    <a:pt x="3296222" y="4751561"/>
                    <a:pt x="3315838" y="4780230"/>
                  </a:cubicBezTo>
                  <a:cubicBezTo>
                    <a:pt x="3335454" y="4808899"/>
                    <a:pt x="3425988" y="4833042"/>
                    <a:pt x="3496907" y="4852658"/>
                  </a:cubicBezTo>
                  <a:cubicBezTo>
                    <a:pt x="3567826" y="4872274"/>
                    <a:pt x="3697593" y="4872274"/>
                    <a:pt x="3741351" y="4897925"/>
                  </a:cubicBezTo>
                  <a:cubicBezTo>
                    <a:pt x="3785109" y="4923576"/>
                    <a:pt x="3753422" y="4923577"/>
                    <a:pt x="3759457" y="5006567"/>
                  </a:cubicBezTo>
                  <a:cubicBezTo>
                    <a:pt x="3765492" y="5089557"/>
                    <a:pt x="3771528" y="5242711"/>
                    <a:pt x="3777564" y="5395866"/>
                  </a:cubicBezTo>
                </a:path>
              </a:pathLst>
            </a:custGeom>
            <a:noFill/>
            <a:ln w="34925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B4160EE0-CEC0-D04B-6A18-6EEB2C42B072}"/>
                </a:ext>
              </a:extLst>
            </p:cNvPr>
            <p:cNvSpPr/>
            <p:nvPr/>
          </p:nvSpPr>
          <p:spPr>
            <a:xfrm>
              <a:off x="441754" y="2219768"/>
              <a:ext cx="380245" cy="615635"/>
            </a:xfrm>
            <a:custGeom>
              <a:avLst/>
              <a:gdLst>
                <a:gd name="csX0" fmla="*/ 380245 w 380245"/>
                <a:gd name="csY0" fmla="*/ 0 h 615635"/>
                <a:gd name="csX1" fmla="*/ 262550 w 380245"/>
                <a:gd name="csY1" fmla="*/ 99588 h 615635"/>
                <a:gd name="csX2" fmla="*/ 271603 w 380245"/>
                <a:gd name="csY2" fmla="*/ 226336 h 615635"/>
                <a:gd name="csX3" fmla="*/ 208229 w 380245"/>
                <a:gd name="csY3" fmla="*/ 262550 h 615635"/>
                <a:gd name="csX4" fmla="*/ 90534 w 380245"/>
                <a:gd name="csY4" fmla="*/ 208229 h 615635"/>
                <a:gd name="csX5" fmla="*/ 90534 w 380245"/>
                <a:gd name="csY5" fmla="*/ 316871 h 615635"/>
                <a:gd name="csX6" fmla="*/ 27160 w 380245"/>
                <a:gd name="csY6" fmla="*/ 344031 h 615635"/>
                <a:gd name="csX7" fmla="*/ 81481 w 380245"/>
                <a:gd name="csY7" fmla="*/ 452673 h 615635"/>
                <a:gd name="csX8" fmla="*/ 45267 w 380245"/>
                <a:gd name="csY8" fmla="*/ 497940 h 615635"/>
                <a:gd name="csX9" fmla="*/ 27160 w 380245"/>
                <a:gd name="csY9" fmla="*/ 588475 h 615635"/>
                <a:gd name="csX10" fmla="*/ 0 w 380245"/>
                <a:gd name="csY10" fmla="*/ 615635 h 615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0245" h="615635">
                  <a:moveTo>
                    <a:pt x="380245" y="0"/>
                  </a:moveTo>
                  <a:cubicBezTo>
                    <a:pt x="330451" y="30932"/>
                    <a:pt x="280657" y="61865"/>
                    <a:pt x="262550" y="99588"/>
                  </a:cubicBezTo>
                  <a:cubicBezTo>
                    <a:pt x="244443" y="137311"/>
                    <a:pt x="280656" y="199176"/>
                    <a:pt x="271603" y="226336"/>
                  </a:cubicBezTo>
                  <a:cubicBezTo>
                    <a:pt x="262550" y="253496"/>
                    <a:pt x="238407" y="265568"/>
                    <a:pt x="208229" y="262550"/>
                  </a:cubicBezTo>
                  <a:cubicBezTo>
                    <a:pt x="178051" y="259532"/>
                    <a:pt x="110150" y="199176"/>
                    <a:pt x="90534" y="208229"/>
                  </a:cubicBezTo>
                  <a:cubicBezTo>
                    <a:pt x="70918" y="217282"/>
                    <a:pt x="101096" y="294237"/>
                    <a:pt x="90534" y="316871"/>
                  </a:cubicBezTo>
                  <a:cubicBezTo>
                    <a:pt x="79972" y="339505"/>
                    <a:pt x="28669" y="321397"/>
                    <a:pt x="27160" y="344031"/>
                  </a:cubicBezTo>
                  <a:cubicBezTo>
                    <a:pt x="25651" y="366665"/>
                    <a:pt x="78463" y="427022"/>
                    <a:pt x="81481" y="452673"/>
                  </a:cubicBezTo>
                  <a:cubicBezTo>
                    <a:pt x="84499" y="478325"/>
                    <a:pt x="54320" y="475306"/>
                    <a:pt x="45267" y="497940"/>
                  </a:cubicBezTo>
                  <a:cubicBezTo>
                    <a:pt x="36214" y="520574"/>
                    <a:pt x="34704" y="568859"/>
                    <a:pt x="27160" y="588475"/>
                  </a:cubicBezTo>
                  <a:cubicBezTo>
                    <a:pt x="19616" y="608091"/>
                    <a:pt x="9808" y="611863"/>
                    <a:pt x="0" y="615635"/>
                  </a:cubicBezTo>
                </a:path>
              </a:pathLst>
            </a:custGeom>
            <a:noFill/>
            <a:ln w="3175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1B884B7D-89E6-B475-DE07-5217036CF69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96478" y="4908647"/>
              <a:ext cx="561315" cy="543208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99ECA15-4909-7BDE-E546-B3885220A83E}"/>
                </a:ext>
              </a:extLst>
            </p:cNvPr>
            <p:cNvSpPr/>
            <p:nvPr/>
          </p:nvSpPr>
          <p:spPr>
            <a:xfrm>
              <a:off x="3049152" y="5044449"/>
              <a:ext cx="733331" cy="769545"/>
            </a:xfrm>
            <a:custGeom>
              <a:avLst/>
              <a:gdLst>
                <a:gd name="csX0" fmla="*/ 0 w 733331"/>
                <a:gd name="csY0" fmla="*/ 0 h 769545"/>
                <a:gd name="csX1" fmla="*/ 72428 w 733331"/>
                <a:gd name="csY1" fmla="*/ 72428 h 769545"/>
                <a:gd name="csX2" fmla="*/ 153909 w 733331"/>
                <a:gd name="csY2" fmla="*/ 63375 h 769545"/>
                <a:gd name="csX3" fmla="*/ 162962 w 733331"/>
                <a:gd name="csY3" fmla="*/ 208230 h 769545"/>
                <a:gd name="csX4" fmla="*/ 733331 w 733331"/>
                <a:gd name="csY4" fmla="*/ 769545 h 769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33331" h="769545">
                  <a:moveTo>
                    <a:pt x="0" y="0"/>
                  </a:moveTo>
                  <a:lnTo>
                    <a:pt x="72428" y="72428"/>
                  </a:lnTo>
                  <a:lnTo>
                    <a:pt x="153909" y="63375"/>
                  </a:lnTo>
                  <a:lnTo>
                    <a:pt x="162962" y="208230"/>
                  </a:lnTo>
                  <a:lnTo>
                    <a:pt x="733331" y="769545"/>
                  </a:ln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F19A032B-EE94-6F11-A941-144A311DFB3F}"/>
                </a:ext>
              </a:extLst>
            </p:cNvPr>
            <p:cNvSpPr/>
            <p:nvPr/>
          </p:nvSpPr>
          <p:spPr>
            <a:xfrm rot="21322380">
              <a:off x="2243394" y="4917700"/>
              <a:ext cx="244443" cy="280658"/>
            </a:xfrm>
            <a:custGeom>
              <a:avLst/>
              <a:gdLst>
                <a:gd name="csX0" fmla="*/ 0 w 244443"/>
                <a:gd name="csY0" fmla="*/ 27161 h 280658"/>
                <a:gd name="csX1" fmla="*/ 117695 w 244443"/>
                <a:gd name="csY1" fmla="*/ 0 h 280658"/>
                <a:gd name="csX2" fmla="*/ 181069 w 244443"/>
                <a:gd name="csY2" fmla="*/ 18107 h 280658"/>
                <a:gd name="csX3" fmla="*/ 244443 w 244443"/>
                <a:gd name="csY3" fmla="*/ 153909 h 280658"/>
                <a:gd name="csX4" fmla="*/ 162962 w 244443"/>
                <a:gd name="csY4" fmla="*/ 280658 h 280658"/>
                <a:gd name="csX5" fmla="*/ 162962 w 244443"/>
                <a:gd name="csY5" fmla="*/ 280658 h 280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4443" h="280658">
                  <a:moveTo>
                    <a:pt x="0" y="27161"/>
                  </a:moveTo>
                  <a:lnTo>
                    <a:pt x="117695" y="0"/>
                  </a:lnTo>
                  <a:lnTo>
                    <a:pt x="181069" y="18107"/>
                  </a:lnTo>
                  <a:lnTo>
                    <a:pt x="244443" y="153909"/>
                  </a:lnTo>
                  <a:lnTo>
                    <a:pt x="162962" y="280658"/>
                  </a:lnTo>
                  <a:lnTo>
                    <a:pt x="162962" y="280658"/>
                  </a:lnTo>
                </a:path>
              </a:pathLst>
            </a:cu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3BEB80B0-84EE-9196-8893-750D41EE32EA}"/>
                </a:ext>
              </a:extLst>
            </p:cNvPr>
            <p:cNvSpPr/>
            <p:nvPr/>
          </p:nvSpPr>
          <p:spPr>
            <a:xfrm>
              <a:off x="1899361" y="3614001"/>
              <a:ext cx="706171" cy="823866"/>
            </a:xfrm>
            <a:custGeom>
              <a:avLst/>
              <a:gdLst>
                <a:gd name="csX0" fmla="*/ 0 w 706171"/>
                <a:gd name="csY0" fmla="*/ 823866 h 823866"/>
                <a:gd name="csX1" fmla="*/ 199177 w 706171"/>
                <a:gd name="csY1" fmla="*/ 561315 h 823866"/>
                <a:gd name="csX2" fmla="*/ 253497 w 706171"/>
                <a:gd name="csY2" fmla="*/ 398353 h 823866"/>
                <a:gd name="csX3" fmla="*/ 353086 w 706171"/>
                <a:gd name="csY3" fmla="*/ 262551 h 823866"/>
                <a:gd name="csX4" fmla="*/ 706171 w 706171"/>
                <a:gd name="csY4" fmla="*/ 0 h 823866"/>
                <a:gd name="csX5" fmla="*/ 706171 w 706171"/>
                <a:gd name="csY5" fmla="*/ 0 h 8238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706171" h="823866">
                  <a:moveTo>
                    <a:pt x="0" y="823866"/>
                  </a:moveTo>
                  <a:lnTo>
                    <a:pt x="199177" y="561315"/>
                  </a:lnTo>
                  <a:lnTo>
                    <a:pt x="253497" y="398353"/>
                  </a:lnTo>
                  <a:lnTo>
                    <a:pt x="353086" y="262551"/>
                  </a:lnTo>
                  <a:lnTo>
                    <a:pt x="706171" y="0"/>
                  </a:lnTo>
                  <a:lnTo>
                    <a:pt x="706171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3865A72-E203-3105-631F-2C4B41E1CD41}"/>
                </a:ext>
              </a:extLst>
            </p:cNvPr>
            <p:cNvSpPr/>
            <p:nvPr/>
          </p:nvSpPr>
          <p:spPr>
            <a:xfrm>
              <a:off x="1546276" y="3052687"/>
              <a:ext cx="280658" cy="778598"/>
            </a:xfrm>
            <a:custGeom>
              <a:avLst/>
              <a:gdLst>
                <a:gd name="csX0" fmla="*/ 0 w 280658"/>
                <a:gd name="csY0" fmla="*/ 778598 h 778598"/>
                <a:gd name="csX1" fmla="*/ 36214 w 280658"/>
                <a:gd name="csY1" fmla="*/ 715223 h 778598"/>
                <a:gd name="csX2" fmla="*/ 9054 w 280658"/>
                <a:gd name="csY2" fmla="*/ 534154 h 778598"/>
                <a:gd name="csX3" fmla="*/ 144856 w 280658"/>
                <a:gd name="csY3" fmla="*/ 497940 h 778598"/>
                <a:gd name="csX4" fmla="*/ 108642 w 280658"/>
                <a:gd name="csY4" fmla="*/ 144855 h 778598"/>
                <a:gd name="csX5" fmla="*/ 117695 w 280658"/>
                <a:gd name="csY5" fmla="*/ 72427 h 778598"/>
                <a:gd name="csX6" fmla="*/ 280658 w 280658"/>
                <a:gd name="csY6" fmla="*/ 0 h 778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0658" h="778598">
                  <a:moveTo>
                    <a:pt x="0" y="778598"/>
                  </a:moveTo>
                  <a:lnTo>
                    <a:pt x="36214" y="715223"/>
                  </a:lnTo>
                  <a:lnTo>
                    <a:pt x="9054" y="534154"/>
                  </a:lnTo>
                  <a:lnTo>
                    <a:pt x="144856" y="497940"/>
                  </a:lnTo>
                  <a:lnTo>
                    <a:pt x="108642" y="144855"/>
                  </a:lnTo>
                  <a:lnTo>
                    <a:pt x="117695" y="72427"/>
                  </a:lnTo>
                  <a:lnTo>
                    <a:pt x="280658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142" name="Picture 141" descr="Interstate 37 - Wikipedia">
              <a:extLst>
                <a:ext uri="{FF2B5EF4-FFF2-40B4-BE49-F238E27FC236}">
                  <a16:creationId xmlns:a16="http://schemas.microsoft.com/office/drawing/2014/main" id="{F641F656-86F8-8E26-26CD-42984694DEE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741652" y="2255217"/>
              <a:ext cx="387579" cy="387579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43" name="Picture 142" descr="File:US 59.svg - Wikipedia">
              <a:extLst>
                <a:ext uri="{FF2B5EF4-FFF2-40B4-BE49-F238E27FC236}">
                  <a16:creationId xmlns:a16="http://schemas.microsoft.com/office/drawing/2014/main" id="{7ED21DD1-DED1-50A8-1055-74FF9F3584D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699888" y="6222268"/>
              <a:ext cx="335145" cy="335145"/>
            </a:xfrm>
            <a:prstGeom prst="rect">
              <a:avLst/>
            </a:prstGeom>
            <a:ln>
              <a:solidFill>
                <a:schemeClr val="accent1"/>
              </a:solidFill>
            </a:ln>
          </p:spPr>
        </p:pic>
        <p:pic>
          <p:nvPicPr>
            <p:cNvPr id="144" name="Picture 143" descr="File:Airport Sign.svg - Wikipedia">
              <a:extLst>
                <a:ext uri="{FF2B5EF4-FFF2-40B4-BE49-F238E27FC236}">
                  <a16:creationId xmlns:a16="http://schemas.microsoft.com/office/drawing/2014/main" id="{F7EED5DD-B25B-28D3-B0B9-25A49C5D1B0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73108" y="5147404"/>
              <a:ext cx="216372" cy="218402"/>
            </a:xfrm>
            <a:prstGeom prst="rect">
              <a:avLst/>
            </a:prstGeom>
            <a:ln>
              <a:solidFill>
                <a:schemeClr val="accent1"/>
              </a:solidFill>
            </a:ln>
          </p:spPr>
        </p:pic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9C8179C-3F0F-2BB3-6119-FC542EE71A84}"/>
                </a:ext>
              </a:extLst>
            </p:cNvPr>
            <p:cNvSpPr/>
            <p:nvPr/>
          </p:nvSpPr>
          <p:spPr>
            <a:xfrm>
              <a:off x="837025" y="1314421"/>
              <a:ext cx="2800602" cy="5404919"/>
            </a:xfrm>
            <a:custGeom>
              <a:avLst/>
              <a:gdLst>
                <a:gd name="csX0" fmla="*/ 21188 w 2800602"/>
                <a:gd name="csY0" fmla="*/ 0 h 5404919"/>
                <a:gd name="csX1" fmla="*/ 12134 w 2800602"/>
                <a:gd name="csY1" fmla="*/ 651850 h 5404919"/>
                <a:gd name="csX2" fmla="*/ 166043 w 2800602"/>
                <a:gd name="csY2" fmla="*/ 986828 h 5404919"/>
                <a:gd name="csX3" fmla="*/ 48348 w 2800602"/>
                <a:gd name="csY3" fmla="*/ 1321806 h 5404919"/>
                <a:gd name="csX4" fmla="*/ 21188 w 2800602"/>
                <a:gd name="csY4" fmla="*/ 1520982 h 5404919"/>
                <a:gd name="csX5" fmla="*/ 129829 w 2800602"/>
                <a:gd name="csY5" fmla="*/ 1674891 h 5404919"/>
                <a:gd name="csX6" fmla="*/ 464808 w 2800602"/>
                <a:gd name="csY6" fmla="*/ 1729212 h 5404919"/>
                <a:gd name="csX7" fmla="*/ 600610 w 2800602"/>
                <a:gd name="csY7" fmla="*/ 1955549 h 5404919"/>
                <a:gd name="csX8" fmla="*/ 691144 w 2800602"/>
                <a:gd name="csY8" fmla="*/ 2353901 h 5404919"/>
                <a:gd name="csX9" fmla="*/ 799786 w 2800602"/>
                <a:gd name="csY9" fmla="*/ 2652666 h 5404919"/>
                <a:gd name="csX10" fmla="*/ 908428 w 2800602"/>
                <a:gd name="csY10" fmla="*/ 2888056 h 5404919"/>
                <a:gd name="csX11" fmla="*/ 1170978 w 2800602"/>
                <a:gd name="csY11" fmla="*/ 2915216 h 5404919"/>
                <a:gd name="csX12" fmla="*/ 1487849 w 2800602"/>
                <a:gd name="csY12" fmla="*/ 3177767 h 5404919"/>
                <a:gd name="csX13" fmla="*/ 1623651 w 2800602"/>
                <a:gd name="csY13" fmla="*/ 3349782 h 5404919"/>
                <a:gd name="csX14" fmla="*/ 1687026 w 2800602"/>
                <a:gd name="csY14" fmla="*/ 3603279 h 5404919"/>
                <a:gd name="csX15" fmla="*/ 1877148 w 2800602"/>
                <a:gd name="csY15" fmla="*/ 3947311 h 5404919"/>
                <a:gd name="csX16" fmla="*/ 2049164 w 2800602"/>
                <a:gd name="csY16" fmla="*/ 4200808 h 5404919"/>
                <a:gd name="csX17" fmla="*/ 2800602 w 2800602"/>
                <a:gd name="csY17" fmla="*/ 5404919 h 54049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800602" h="5404919">
                  <a:moveTo>
                    <a:pt x="21188" y="0"/>
                  </a:moveTo>
                  <a:cubicBezTo>
                    <a:pt x="4590" y="243689"/>
                    <a:pt x="-12008" y="487379"/>
                    <a:pt x="12134" y="651850"/>
                  </a:cubicBezTo>
                  <a:cubicBezTo>
                    <a:pt x="36276" y="816321"/>
                    <a:pt x="160007" y="875169"/>
                    <a:pt x="166043" y="986828"/>
                  </a:cubicBezTo>
                  <a:cubicBezTo>
                    <a:pt x="172079" y="1098487"/>
                    <a:pt x="72490" y="1232780"/>
                    <a:pt x="48348" y="1321806"/>
                  </a:cubicBezTo>
                  <a:cubicBezTo>
                    <a:pt x="24206" y="1410832"/>
                    <a:pt x="7608" y="1462135"/>
                    <a:pt x="21188" y="1520982"/>
                  </a:cubicBezTo>
                  <a:cubicBezTo>
                    <a:pt x="34768" y="1579830"/>
                    <a:pt x="55892" y="1640186"/>
                    <a:pt x="129829" y="1674891"/>
                  </a:cubicBezTo>
                  <a:cubicBezTo>
                    <a:pt x="203766" y="1709596"/>
                    <a:pt x="386345" y="1682436"/>
                    <a:pt x="464808" y="1729212"/>
                  </a:cubicBezTo>
                  <a:cubicBezTo>
                    <a:pt x="543271" y="1775988"/>
                    <a:pt x="562887" y="1851434"/>
                    <a:pt x="600610" y="1955549"/>
                  </a:cubicBezTo>
                  <a:cubicBezTo>
                    <a:pt x="638333" y="2059664"/>
                    <a:pt x="657948" y="2237715"/>
                    <a:pt x="691144" y="2353901"/>
                  </a:cubicBezTo>
                  <a:cubicBezTo>
                    <a:pt x="724340" y="2470087"/>
                    <a:pt x="763572" y="2563640"/>
                    <a:pt x="799786" y="2652666"/>
                  </a:cubicBezTo>
                  <a:cubicBezTo>
                    <a:pt x="836000" y="2741692"/>
                    <a:pt x="846563" y="2844298"/>
                    <a:pt x="908428" y="2888056"/>
                  </a:cubicBezTo>
                  <a:cubicBezTo>
                    <a:pt x="970293" y="2931814"/>
                    <a:pt x="1074408" y="2866931"/>
                    <a:pt x="1170978" y="2915216"/>
                  </a:cubicBezTo>
                  <a:cubicBezTo>
                    <a:pt x="1267548" y="2963501"/>
                    <a:pt x="1412404" y="3105339"/>
                    <a:pt x="1487849" y="3177767"/>
                  </a:cubicBezTo>
                  <a:cubicBezTo>
                    <a:pt x="1563294" y="3250195"/>
                    <a:pt x="1590455" y="3278863"/>
                    <a:pt x="1623651" y="3349782"/>
                  </a:cubicBezTo>
                  <a:cubicBezTo>
                    <a:pt x="1656847" y="3420701"/>
                    <a:pt x="1644777" y="3503691"/>
                    <a:pt x="1687026" y="3603279"/>
                  </a:cubicBezTo>
                  <a:cubicBezTo>
                    <a:pt x="1729275" y="3702867"/>
                    <a:pt x="1816792" y="3847723"/>
                    <a:pt x="1877148" y="3947311"/>
                  </a:cubicBezTo>
                  <a:cubicBezTo>
                    <a:pt x="1937504" y="4046899"/>
                    <a:pt x="1895255" y="3957873"/>
                    <a:pt x="2049164" y="4200808"/>
                  </a:cubicBezTo>
                  <a:cubicBezTo>
                    <a:pt x="2203073" y="4443743"/>
                    <a:pt x="2501837" y="4924331"/>
                    <a:pt x="2800602" y="5404919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6928341F-BD43-7780-67A9-318EF939FDFE}"/>
                </a:ext>
              </a:extLst>
            </p:cNvPr>
            <p:cNvSpPr/>
            <p:nvPr/>
          </p:nvSpPr>
          <p:spPr>
            <a:xfrm>
              <a:off x="1510062" y="2790136"/>
              <a:ext cx="114560" cy="773475"/>
            </a:xfrm>
            <a:custGeom>
              <a:avLst/>
              <a:gdLst>
                <a:gd name="csX0" fmla="*/ 0 w 114560"/>
                <a:gd name="csY0" fmla="*/ 751438 h 773475"/>
                <a:gd name="csX1" fmla="*/ 108642 w 114560"/>
                <a:gd name="csY1" fmla="*/ 679010 h 773475"/>
                <a:gd name="csX2" fmla="*/ 90535 w 114560"/>
                <a:gd name="csY2" fmla="*/ 0 h 773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14560" h="773475">
                  <a:moveTo>
                    <a:pt x="0" y="751438"/>
                  </a:moveTo>
                  <a:cubicBezTo>
                    <a:pt x="46776" y="777844"/>
                    <a:pt x="93553" y="804250"/>
                    <a:pt x="108642" y="679010"/>
                  </a:cubicBezTo>
                  <a:cubicBezTo>
                    <a:pt x="123731" y="553770"/>
                    <a:pt x="107133" y="276885"/>
                    <a:pt x="90535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147" name="Picture 146" descr="Union Pacific Logo and symbol, meaning, history, PNG">
              <a:extLst>
                <a:ext uri="{FF2B5EF4-FFF2-40B4-BE49-F238E27FC236}">
                  <a16:creationId xmlns:a16="http://schemas.microsoft.com/office/drawing/2014/main" id="{7853A924-BF13-5E5D-4E16-0F81CB16A78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71864" y="2762976"/>
              <a:ext cx="879424" cy="494676"/>
            </a:xfrm>
            <a:prstGeom prst="rect">
              <a:avLst/>
            </a:prstGeom>
            <a:ln>
              <a:noFill/>
            </a:ln>
          </p:spPr>
        </p:pic>
        <p:sp>
          <p:nvSpPr>
            <p:cNvPr id="148" name="Callout: Line 147">
              <a:extLst>
                <a:ext uri="{FF2B5EF4-FFF2-40B4-BE49-F238E27FC236}">
                  <a16:creationId xmlns:a16="http://schemas.microsoft.com/office/drawing/2014/main" id="{D5CAE695-C6B9-A5E6-3262-E8B4521DB11A}"/>
                </a:ext>
              </a:extLst>
            </p:cNvPr>
            <p:cNvSpPr/>
            <p:nvPr/>
          </p:nvSpPr>
          <p:spPr>
            <a:xfrm>
              <a:off x="2568232" y="1405710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205356"/>
                <a:gd name="adj4" fmla="val -520641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1</a:t>
              </a:r>
            </a:p>
          </p:txBody>
        </p:sp>
        <p:sp>
          <p:nvSpPr>
            <p:cNvPr id="149" name="Callout: Line 148">
              <a:extLst>
                <a:ext uri="{FF2B5EF4-FFF2-40B4-BE49-F238E27FC236}">
                  <a16:creationId xmlns:a16="http://schemas.microsoft.com/office/drawing/2014/main" id="{147BE200-FDD7-B5E8-8A4A-C9A84B0742C6}"/>
                </a:ext>
              </a:extLst>
            </p:cNvPr>
            <p:cNvSpPr/>
            <p:nvPr/>
          </p:nvSpPr>
          <p:spPr>
            <a:xfrm>
              <a:off x="1055523" y="5629679"/>
              <a:ext cx="353085" cy="253498"/>
            </a:xfrm>
            <a:prstGeom prst="borderCallout1">
              <a:avLst>
                <a:gd name="adj1" fmla="val 29464"/>
                <a:gd name="adj2" fmla="val 104487"/>
                <a:gd name="adj3" fmla="val -94643"/>
                <a:gd name="adj4" fmla="val 430642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24</a:t>
              </a:r>
            </a:p>
          </p:txBody>
        </p:sp>
        <p:sp>
          <p:nvSpPr>
            <p:cNvPr id="150" name="Callout: Line 149">
              <a:extLst>
                <a:ext uri="{FF2B5EF4-FFF2-40B4-BE49-F238E27FC236}">
                  <a16:creationId xmlns:a16="http://schemas.microsoft.com/office/drawing/2014/main" id="{608107D3-D863-E2D9-53E7-8A49CC92767D}"/>
                </a:ext>
              </a:extLst>
            </p:cNvPr>
            <p:cNvSpPr/>
            <p:nvPr/>
          </p:nvSpPr>
          <p:spPr>
            <a:xfrm>
              <a:off x="4559211" y="4492723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173213"/>
                <a:gd name="adj4" fmla="val -423205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12</a:t>
              </a:r>
            </a:p>
          </p:txBody>
        </p:sp>
        <p:sp>
          <p:nvSpPr>
            <p:cNvPr id="151" name="Callout: Line 150">
              <a:extLst>
                <a:ext uri="{FF2B5EF4-FFF2-40B4-BE49-F238E27FC236}">
                  <a16:creationId xmlns:a16="http://schemas.microsoft.com/office/drawing/2014/main" id="{FFFA131F-04B0-3494-42B3-D0A67831EBD5}"/>
                </a:ext>
              </a:extLst>
            </p:cNvPr>
            <p:cNvSpPr/>
            <p:nvPr/>
          </p:nvSpPr>
          <p:spPr>
            <a:xfrm>
              <a:off x="4559210" y="4746221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158927"/>
                <a:gd name="adj4" fmla="val -389872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13</a:t>
              </a:r>
            </a:p>
          </p:txBody>
        </p:sp>
        <p:sp>
          <p:nvSpPr>
            <p:cNvPr id="154" name="Callout: Line 153">
              <a:extLst>
                <a:ext uri="{FF2B5EF4-FFF2-40B4-BE49-F238E27FC236}">
                  <a16:creationId xmlns:a16="http://schemas.microsoft.com/office/drawing/2014/main" id="{C6EEB90A-5F68-CD41-64CB-E426035E31FA}"/>
                </a:ext>
              </a:extLst>
            </p:cNvPr>
            <p:cNvSpPr/>
            <p:nvPr/>
          </p:nvSpPr>
          <p:spPr>
            <a:xfrm>
              <a:off x="4235055" y="4986901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123213"/>
                <a:gd name="adj4" fmla="val -292436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14</a:t>
              </a:r>
            </a:p>
          </p:txBody>
        </p:sp>
        <p:sp>
          <p:nvSpPr>
            <p:cNvPr id="155" name="Callout: Line 154">
              <a:extLst>
                <a:ext uri="{FF2B5EF4-FFF2-40B4-BE49-F238E27FC236}">
                  <a16:creationId xmlns:a16="http://schemas.microsoft.com/office/drawing/2014/main" id="{83581E63-B655-15EB-8F56-850C668B2C70}"/>
                </a:ext>
              </a:extLst>
            </p:cNvPr>
            <p:cNvSpPr/>
            <p:nvPr/>
          </p:nvSpPr>
          <p:spPr>
            <a:xfrm>
              <a:off x="817472" y="5175373"/>
              <a:ext cx="353085" cy="253498"/>
            </a:xfrm>
            <a:prstGeom prst="borderCallout1">
              <a:avLst>
                <a:gd name="adj1" fmla="val 29464"/>
                <a:gd name="adj2" fmla="val 104487"/>
                <a:gd name="adj3" fmla="val -73215"/>
                <a:gd name="adj4" fmla="val 363975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21</a:t>
              </a:r>
            </a:p>
          </p:txBody>
        </p:sp>
        <p:pic>
          <p:nvPicPr>
            <p:cNvPr id="156" name="Graphic 155" descr="File:US 281 Texas 1926.svg - Wikipedia">
              <a:extLst>
                <a:ext uri="{FF2B5EF4-FFF2-40B4-BE49-F238E27FC236}">
                  <a16:creationId xmlns:a16="http://schemas.microsoft.com/office/drawing/2014/main" id="{C55A1ABF-6EA7-B7C1-D856-314FA8AF767B}"/>
                </a:ext>
              </a:extLst>
            </p:cNvPr>
            <p:cNvPicPr>
              <a:picLocks noChangeAspect="1"/>
            </p:cNvPicPr>
            <p:nvPr/>
          </p:nvPicPr>
          <p:blipFill>
            <a:blip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1444252" y="4104582"/>
              <a:ext cx="404285" cy="392035"/>
            </a:xfrm>
            <a:prstGeom prst="rect">
              <a:avLst/>
            </a:prstGeom>
          </p:spPr>
        </p:pic>
        <p:sp>
          <p:nvSpPr>
            <p:cNvPr id="157" name="Callout: Line 156">
              <a:extLst>
                <a:ext uri="{FF2B5EF4-FFF2-40B4-BE49-F238E27FC236}">
                  <a16:creationId xmlns:a16="http://schemas.microsoft.com/office/drawing/2014/main" id="{A5D21E6F-EEBD-C4C0-BFBC-27135D760082}"/>
                </a:ext>
              </a:extLst>
            </p:cNvPr>
            <p:cNvSpPr/>
            <p:nvPr/>
          </p:nvSpPr>
          <p:spPr>
            <a:xfrm>
              <a:off x="1408608" y="5143201"/>
              <a:ext cx="353085" cy="253498"/>
            </a:xfrm>
            <a:prstGeom prst="borderCallout1">
              <a:avLst>
                <a:gd name="adj1" fmla="val 29464"/>
                <a:gd name="adj2" fmla="val 104487"/>
                <a:gd name="adj3" fmla="val -23214"/>
                <a:gd name="adj4" fmla="val 220385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22</a:t>
              </a:r>
            </a:p>
          </p:txBody>
        </p:sp>
        <p:sp>
          <p:nvSpPr>
            <p:cNvPr id="158" name="Callout: Line 157">
              <a:extLst>
                <a:ext uri="{FF2B5EF4-FFF2-40B4-BE49-F238E27FC236}">
                  <a16:creationId xmlns:a16="http://schemas.microsoft.com/office/drawing/2014/main" id="{2FFCD68A-8AD7-B526-B021-DC0B749DCF90}"/>
                </a:ext>
              </a:extLst>
            </p:cNvPr>
            <p:cNvSpPr/>
            <p:nvPr/>
          </p:nvSpPr>
          <p:spPr>
            <a:xfrm>
              <a:off x="2885897" y="4338278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105355"/>
                <a:gd name="adj4" fmla="val -228333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11</a:t>
              </a:r>
            </a:p>
          </p:txBody>
        </p:sp>
        <p:sp>
          <p:nvSpPr>
            <p:cNvPr id="159" name="Callout: Line 158">
              <a:extLst>
                <a:ext uri="{FF2B5EF4-FFF2-40B4-BE49-F238E27FC236}">
                  <a16:creationId xmlns:a16="http://schemas.microsoft.com/office/drawing/2014/main" id="{58EE2CDC-43FA-B31A-9C68-7A2C50672034}"/>
                </a:ext>
              </a:extLst>
            </p:cNvPr>
            <p:cNvSpPr/>
            <p:nvPr/>
          </p:nvSpPr>
          <p:spPr>
            <a:xfrm>
              <a:off x="4409962" y="2937710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205356"/>
                <a:gd name="adj4" fmla="val -520641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7</a:t>
              </a:r>
            </a:p>
          </p:txBody>
        </p:sp>
        <p:sp>
          <p:nvSpPr>
            <p:cNvPr id="160" name="Callout: Line 159">
              <a:extLst>
                <a:ext uri="{FF2B5EF4-FFF2-40B4-BE49-F238E27FC236}">
                  <a16:creationId xmlns:a16="http://schemas.microsoft.com/office/drawing/2014/main" id="{DA4D309D-357C-4E78-4181-C36C4DA6BBE5}"/>
                </a:ext>
              </a:extLst>
            </p:cNvPr>
            <p:cNvSpPr/>
            <p:nvPr/>
          </p:nvSpPr>
          <p:spPr>
            <a:xfrm>
              <a:off x="3895227" y="3196939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137499"/>
                <a:gd name="adj4" fmla="val -328333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8</a:t>
              </a:r>
            </a:p>
          </p:txBody>
        </p:sp>
        <p:sp>
          <p:nvSpPr>
            <p:cNvPr id="161" name="Callout: Line 160">
              <a:extLst>
                <a:ext uri="{FF2B5EF4-FFF2-40B4-BE49-F238E27FC236}">
                  <a16:creationId xmlns:a16="http://schemas.microsoft.com/office/drawing/2014/main" id="{FDB80EDF-8F25-27A2-73EE-F50419CC1D17}"/>
                </a:ext>
              </a:extLst>
            </p:cNvPr>
            <p:cNvSpPr/>
            <p:nvPr/>
          </p:nvSpPr>
          <p:spPr>
            <a:xfrm>
              <a:off x="527761" y="3224578"/>
              <a:ext cx="353085" cy="253498"/>
            </a:xfrm>
            <a:prstGeom prst="borderCallout1">
              <a:avLst>
                <a:gd name="adj1" fmla="val 29464"/>
                <a:gd name="adj2" fmla="val 104487"/>
                <a:gd name="adj3" fmla="val -8929"/>
                <a:gd name="adj4" fmla="val 222949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18</a:t>
              </a:r>
            </a:p>
          </p:txBody>
        </p:sp>
        <p:sp>
          <p:nvSpPr>
            <p:cNvPr id="162" name="Callout: Line 161">
              <a:extLst>
                <a:ext uri="{FF2B5EF4-FFF2-40B4-BE49-F238E27FC236}">
                  <a16:creationId xmlns:a16="http://schemas.microsoft.com/office/drawing/2014/main" id="{876F0BBB-AE18-AB87-AA0D-025DEBE77399}"/>
                </a:ext>
              </a:extLst>
            </p:cNvPr>
            <p:cNvSpPr/>
            <p:nvPr/>
          </p:nvSpPr>
          <p:spPr>
            <a:xfrm>
              <a:off x="609582" y="3419051"/>
              <a:ext cx="353085" cy="253498"/>
            </a:xfrm>
            <a:prstGeom prst="borderCallout1">
              <a:avLst>
                <a:gd name="adj1" fmla="val 29464"/>
                <a:gd name="adj2" fmla="val 104487"/>
                <a:gd name="adj3" fmla="val -8929"/>
                <a:gd name="adj4" fmla="val 222949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19</a:t>
              </a:r>
            </a:p>
          </p:txBody>
        </p:sp>
        <p:sp>
          <p:nvSpPr>
            <p:cNvPr id="163" name="Callout: Line 162">
              <a:extLst>
                <a:ext uri="{FF2B5EF4-FFF2-40B4-BE49-F238E27FC236}">
                  <a16:creationId xmlns:a16="http://schemas.microsoft.com/office/drawing/2014/main" id="{86EECB6A-5CEC-E3A7-7C13-7FBEB28F624E}"/>
                </a:ext>
              </a:extLst>
            </p:cNvPr>
            <p:cNvSpPr/>
            <p:nvPr/>
          </p:nvSpPr>
          <p:spPr>
            <a:xfrm>
              <a:off x="683406" y="3597538"/>
              <a:ext cx="353085" cy="253498"/>
            </a:xfrm>
            <a:prstGeom prst="borderCallout1">
              <a:avLst>
                <a:gd name="adj1" fmla="val 29464"/>
                <a:gd name="adj2" fmla="val 104487"/>
                <a:gd name="adj3" fmla="val -8929"/>
                <a:gd name="adj4" fmla="val 222949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20</a:t>
              </a:r>
            </a:p>
          </p:txBody>
        </p:sp>
        <p:sp>
          <p:nvSpPr>
            <p:cNvPr id="164" name="Callout: Line 163">
              <a:extLst>
                <a:ext uri="{FF2B5EF4-FFF2-40B4-BE49-F238E27FC236}">
                  <a16:creationId xmlns:a16="http://schemas.microsoft.com/office/drawing/2014/main" id="{053C7BFA-5DED-27B2-BD7C-3A8B5BEB3745}"/>
                </a:ext>
              </a:extLst>
            </p:cNvPr>
            <p:cNvSpPr/>
            <p:nvPr/>
          </p:nvSpPr>
          <p:spPr>
            <a:xfrm>
              <a:off x="3053902" y="3596684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80084"/>
                <a:gd name="adj4" fmla="val -154504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10</a:t>
              </a:r>
            </a:p>
          </p:txBody>
        </p:sp>
        <p:sp>
          <p:nvSpPr>
            <p:cNvPr id="165" name="Callout: Line 164">
              <a:extLst>
                <a:ext uri="{FF2B5EF4-FFF2-40B4-BE49-F238E27FC236}">
                  <a16:creationId xmlns:a16="http://schemas.microsoft.com/office/drawing/2014/main" id="{A4DE9BB6-83A5-7A08-A53D-89EDEFF907A9}"/>
                </a:ext>
              </a:extLst>
            </p:cNvPr>
            <p:cNvSpPr/>
            <p:nvPr/>
          </p:nvSpPr>
          <p:spPr>
            <a:xfrm>
              <a:off x="2202653" y="1905880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123213"/>
                <a:gd name="adj4" fmla="val -292436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2</a:t>
              </a:r>
            </a:p>
          </p:txBody>
        </p:sp>
        <p:sp>
          <p:nvSpPr>
            <p:cNvPr id="166" name="Callout: Line 165">
              <a:extLst>
                <a:ext uri="{FF2B5EF4-FFF2-40B4-BE49-F238E27FC236}">
                  <a16:creationId xmlns:a16="http://schemas.microsoft.com/office/drawing/2014/main" id="{2F38A820-6F8B-EA0B-8325-A1EE83F50B41}"/>
                </a:ext>
              </a:extLst>
            </p:cNvPr>
            <p:cNvSpPr/>
            <p:nvPr/>
          </p:nvSpPr>
          <p:spPr>
            <a:xfrm>
              <a:off x="3806201" y="5915034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83928"/>
                <a:gd name="adj4" fmla="val -192436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17</a:t>
              </a:r>
            </a:p>
          </p:txBody>
        </p:sp>
        <p:sp>
          <p:nvSpPr>
            <p:cNvPr id="167" name="Callout: Line 166">
              <a:extLst>
                <a:ext uri="{FF2B5EF4-FFF2-40B4-BE49-F238E27FC236}">
                  <a16:creationId xmlns:a16="http://schemas.microsoft.com/office/drawing/2014/main" id="{0DBBD02F-4724-D747-1FAA-AB1F9C25E0AE}"/>
                </a:ext>
              </a:extLst>
            </p:cNvPr>
            <p:cNvSpPr/>
            <p:nvPr/>
          </p:nvSpPr>
          <p:spPr>
            <a:xfrm>
              <a:off x="4457154" y="5414435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176784"/>
                <a:gd name="adj4" fmla="val -433462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15</a:t>
              </a:r>
            </a:p>
          </p:txBody>
        </p:sp>
        <p:sp>
          <p:nvSpPr>
            <p:cNvPr id="168" name="Callout: Line 167">
              <a:extLst>
                <a:ext uri="{FF2B5EF4-FFF2-40B4-BE49-F238E27FC236}">
                  <a16:creationId xmlns:a16="http://schemas.microsoft.com/office/drawing/2014/main" id="{7803D6BA-D5E4-2A00-9B89-198586BEF10F}"/>
                </a:ext>
              </a:extLst>
            </p:cNvPr>
            <p:cNvSpPr/>
            <p:nvPr/>
          </p:nvSpPr>
          <p:spPr>
            <a:xfrm>
              <a:off x="4149336" y="5673664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130356"/>
                <a:gd name="adj4" fmla="val -312948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16</a:t>
              </a:r>
            </a:p>
          </p:txBody>
        </p:sp>
        <p:pic>
          <p:nvPicPr>
            <p:cNvPr id="169" name="Picture 168" descr="Union Pacific Logo and symbol, meaning, history, PNG">
              <a:extLst>
                <a:ext uri="{FF2B5EF4-FFF2-40B4-BE49-F238E27FC236}">
                  <a16:creationId xmlns:a16="http://schemas.microsoft.com/office/drawing/2014/main" id="{997ABDB7-AB4C-A8A6-FD72-DA5A61CD0E6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517668" y="5337425"/>
              <a:ext cx="879424" cy="494676"/>
            </a:xfrm>
            <a:prstGeom prst="rect">
              <a:avLst/>
            </a:prstGeom>
            <a:ln>
              <a:noFill/>
            </a:ln>
          </p:spPr>
        </p:pic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87955D18-84DF-2CEC-2250-003759AEF2D1}"/>
                </a:ext>
              </a:extLst>
            </p:cNvPr>
            <p:cNvSpPr/>
            <p:nvPr/>
          </p:nvSpPr>
          <p:spPr>
            <a:xfrm>
              <a:off x="2071375" y="3985193"/>
              <a:ext cx="660903" cy="724277"/>
            </a:xfrm>
            <a:custGeom>
              <a:avLst/>
              <a:gdLst>
                <a:gd name="csX0" fmla="*/ 0 w 660903"/>
                <a:gd name="csY0" fmla="*/ 724277 h 724277"/>
                <a:gd name="csX1" fmla="*/ 199177 w 660903"/>
                <a:gd name="csY1" fmla="*/ 543208 h 724277"/>
                <a:gd name="csX2" fmla="*/ 416460 w 660903"/>
                <a:gd name="csY2" fmla="*/ 497940 h 724277"/>
                <a:gd name="csX3" fmla="*/ 660903 w 660903"/>
                <a:gd name="csY3" fmla="*/ 0 h 7242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60903" h="724277">
                  <a:moveTo>
                    <a:pt x="0" y="724277"/>
                  </a:moveTo>
                  <a:lnTo>
                    <a:pt x="199177" y="543208"/>
                  </a:lnTo>
                  <a:lnTo>
                    <a:pt x="416460" y="497940"/>
                  </a:lnTo>
                  <a:lnTo>
                    <a:pt x="660903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1" name="Callout: Line 170">
              <a:extLst>
                <a:ext uri="{FF2B5EF4-FFF2-40B4-BE49-F238E27FC236}">
                  <a16:creationId xmlns:a16="http://schemas.microsoft.com/office/drawing/2014/main" id="{13091C20-349B-CFD0-2A90-773B99AEC8BB}"/>
                </a:ext>
              </a:extLst>
            </p:cNvPr>
            <p:cNvSpPr/>
            <p:nvPr/>
          </p:nvSpPr>
          <p:spPr>
            <a:xfrm>
              <a:off x="1873582" y="3311926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58928"/>
                <a:gd name="adj4" fmla="val -115513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4</a:t>
              </a:r>
            </a:p>
          </p:txBody>
        </p:sp>
        <p:sp>
          <p:nvSpPr>
            <p:cNvPr id="172" name="Callout: Line 171">
              <a:extLst>
                <a:ext uri="{FF2B5EF4-FFF2-40B4-BE49-F238E27FC236}">
                  <a16:creationId xmlns:a16="http://schemas.microsoft.com/office/drawing/2014/main" id="{3DED3A86-CAB7-E50B-B9E2-48D45D13E3FF}"/>
                </a:ext>
              </a:extLst>
            </p:cNvPr>
            <p:cNvSpPr/>
            <p:nvPr/>
          </p:nvSpPr>
          <p:spPr>
            <a:xfrm>
              <a:off x="2410209" y="2958762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123213"/>
                <a:gd name="adj4" fmla="val -292436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3</a:t>
              </a:r>
            </a:p>
          </p:txBody>
        </p:sp>
        <p:sp>
          <p:nvSpPr>
            <p:cNvPr id="173" name="Callout: Line 172">
              <a:extLst>
                <a:ext uri="{FF2B5EF4-FFF2-40B4-BE49-F238E27FC236}">
                  <a16:creationId xmlns:a16="http://schemas.microsoft.com/office/drawing/2014/main" id="{D8433359-39AF-1840-AE3E-DC62063621D8}"/>
                </a:ext>
              </a:extLst>
            </p:cNvPr>
            <p:cNvSpPr/>
            <p:nvPr/>
          </p:nvSpPr>
          <p:spPr>
            <a:xfrm>
              <a:off x="3461084" y="3033910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123213"/>
                <a:gd name="adj4" fmla="val -292436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6</a:t>
              </a:r>
            </a:p>
          </p:txBody>
        </p:sp>
        <p:sp>
          <p:nvSpPr>
            <p:cNvPr id="174" name="Callout: Line 173">
              <a:extLst>
                <a:ext uri="{FF2B5EF4-FFF2-40B4-BE49-F238E27FC236}">
                  <a16:creationId xmlns:a16="http://schemas.microsoft.com/office/drawing/2014/main" id="{89284418-0A42-D878-283D-CF23F1EAD341}"/>
                </a:ext>
              </a:extLst>
            </p:cNvPr>
            <p:cNvSpPr/>
            <p:nvPr/>
          </p:nvSpPr>
          <p:spPr>
            <a:xfrm>
              <a:off x="5641409" y="5724004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238702"/>
                <a:gd name="adj4" fmla="val -128445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29</a:t>
              </a:r>
            </a:p>
          </p:txBody>
        </p:sp>
        <p:sp>
          <p:nvSpPr>
            <p:cNvPr id="175" name="Callout: Line 174">
              <a:extLst>
                <a:ext uri="{FF2B5EF4-FFF2-40B4-BE49-F238E27FC236}">
                  <a16:creationId xmlns:a16="http://schemas.microsoft.com/office/drawing/2014/main" id="{2A353350-8290-E1BC-3356-2C727BE8BED4}"/>
                </a:ext>
              </a:extLst>
            </p:cNvPr>
            <p:cNvSpPr/>
            <p:nvPr/>
          </p:nvSpPr>
          <p:spPr>
            <a:xfrm>
              <a:off x="5783298" y="5927162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130357"/>
                <a:gd name="adj4" fmla="val -71924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30</a:t>
              </a:r>
            </a:p>
          </p:txBody>
        </p:sp>
        <p:sp>
          <p:nvSpPr>
            <p:cNvPr id="176" name="Callout: Line 175">
              <a:extLst>
                <a:ext uri="{FF2B5EF4-FFF2-40B4-BE49-F238E27FC236}">
                  <a16:creationId xmlns:a16="http://schemas.microsoft.com/office/drawing/2014/main" id="{347D8195-EAA8-3D03-8055-3D3E0BA61B91}"/>
                </a:ext>
              </a:extLst>
            </p:cNvPr>
            <p:cNvSpPr/>
            <p:nvPr/>
          </p:nvSpPr>
          <p:spPr>
            <a:xfrm>
              <a:off x="1972287" y="3545800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58928"/>
                <a:gd name="adj4" fmla="val -115513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5</a:t>
              </a:r>
            </a:p>
          </p:txBody>
        </p:sp>
        <p:sp>
          <p:nvSpPr>
            <p:cNvPr id="177" name="Callout: Line 176">
              <a:extLst>
                <a:ext uri="{FF2B5EF4-FFF2-40B4-BE49-F238E27FC236}">
                  <a16:creationId xmlns:a16="http://schemas.microsoft.com/office/drawing/2014/main" id="{A380CFF2-8B21-623B-A2A0-923FC25EFA93}"/>
                </a:ext>
              </a:extLst>
            </p:cNvPr>
            <p:cNvSpPr/>
            <p:nvPr/>
          </p:nvSpPr>
          <p:spPr>
            <a:xfrm>
              <a:off x="1390799" y="5489350"/>
              <a:ext cx="353085" cy="253498"/>
            </a:xfrm>
            <a:prstGeom prst="borderCallout1">
              <a:avLst>
                <a:gd name="adj1" fmla="val 29464"/>
                <a:gd name="adj2" fmla="val 104487"/>
                <a:gd name="adj3" fmla="val -94643"/>
                <a:gd name="adj4" fmla="val 430642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23</a:t>
              </a: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5FD7658C-945C-F609-A438-22F5CEF765E8}"/>
                </a:ext>
              </a:extLst>
            </p:cNvPr>
            <p:cNvSpPr txBox="1"/>
            <p:nvPr/>
          </p:nvSpPr>
          <p:spPr>
            <a:xfrm>
              <a:off x="618200" y="1536098"/>
              <a:ext cx="1000503" cy="24622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1000" b="1" dirty="0">
                  <a:solidFill>
                    <a:schemeClr val="bg1"/>
                  </a:solidFill>
                </a:rPr>
                <a:t>Three Rivers</a:t>
              </a: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C16821A7-1819-A693-85F2-8DD92FF52A88}"/>
                </a:ext>
              </a:extLst>
            </p:cNvPr>
            <p:cNvSpPr txBox="1"/>
            <p:nvPr/>
          </p:nvSpPr>
          <p:spPr>
            <a:xfrm>
              <a:off x="2806828" y="6420321"/>
              <a:ext cx="1000503" cy="24622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1000" b="1" dirty="0">
                  <a:solidFill>
                    <a:schemeClr val="bg1"/>
                  </a:solidFill>
                </a:rPr>
                <a:t>George West</a:t>
              </a:r>
            </a:p>
          </p:txBody>
        </p:sp>
        <p:sp>
          <p:nvSpPr>
            <p:cNvPr id="181" name="Callout: Line 180">
              <a:extLst>
                <a:ext uri="{FF2B5EF4-FFF2-40B4-BE49-F238E27FC236}">
                  <a16:creationId xmlns:a16="http://schemas.microsoft.com/office/drawing/2014/main" id="{8B256A7C-2868-C95D-D07C-B47A52D708F1}"/>
                </a:ext>
              </a:extLst>
            </p:cNvPr>
            <p:cNvSpPr/>
            <p:nvPr/>
          </p:nvSpPr>
          <p:spPr>
            <a:xfrm>
              <a:off x="4221085" y="6077648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83928"/>
                <a:gd name="adj4" fmla="val -192436"/>
              </a:avLst>
            </a:prstGeom>
            <a:solidFill>
              <a:srgbClr val="12F6F1"/>
            </a:solidFill>
            <a:ln w="19050">
              <a:solidFill>
                <a:srgbClr val="00B0F0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28</a:t>
              </a:r>
            </a:p>
          </p:txBody>
        </p:sp>
        <p:sp>
          <p:nvSpPr>
            <p:cNvPr id="182" name="Callout: Line 181">
              <a:extLst>
                <a:ext uri="{FF2B5EF4-FFF2-40B4-BE49-F238E27FC236}">
                  <a16:creationId xmlns:a16="http://schemas.microsoft.com/office/drawing/2014/main" id="{69C0B458-94A5-191C-33FF-6CD5257470BA}"/>
                </a:ext>
              </a:extLst>
            </p:cNvPr>
            <p:cNvSpPr/>
            <p:nvPr/>
          </p:nvSpPr>
          <p:spPr>
            <a:xfrm>
              <a:off x="3668135" y="3319019"/>
              <a:ext cx="353085" cy="253498"/>
            </a:xfrm>
            <a:prstGeom prst="borderCallout1">
              <a:avLst>
                <a:gd name="adj1" fmla="val 18750"/>
                <a:gd name="adj2" fmla="val -8333"/>
                <a:gd name="adj3" fmla="val 70068"/>
                <a:gd name="adj4" fmla="val -129810"/>
              </a:avLst>
            </a:prstGeom>
            <a:solidFill>
              <a:srgbClr val="12F6F1"/>
            </a:solidFill>
            <a:ln w="19050">
              <a:solidFill>
                <a:schemeClr val="accent1"/>
              </a:solidFill>
              <a:tailEnd type="oval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dirty="0">
                  <a:solidFill>
                    <a:schemeClr val="tx1"/>
                  </a:solidFill>
                </a:rPr>
                <a:t>9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61BC7009-9D76-88EA-9E16-E2860AEF2B7A}"/>
              </a:ext>
            </a:extLst>
          </p:cNvPr>
          <p:cNvSpPr txBox="1"/>
          <p:nvPr/>
        </p:nvSpPr>
        <p:spPr>
          <a:xfrm>
            <a:off x="491044" y="785702"/>
            <a:ext cx="45444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400" b="1" dirty="0">
                <a:solidFill>
                  <a:schemeClr val="bg1"/>
                </a:solidFill>
                <a:latin typeface="Aptos SemiBold" panose="020B0004020202020204" pitchFamily="34" charset="0"/>
              </a:rPr>
              <a:t>Businesses Succeed Here </a:t>
            </a:r>
          </a:p>
        </p:txBody>
      </p:sp>
      <p:graphicFrame>
        <p:nvGraphicFramePr>
          <p:cNvPr id="180" name="Table 179">
            <a:extLst>
              <a:ext uri="{FF2B5EF4-FFF2-40B4-BE49-F238E27FC236}">
                <a16:creationId xmlns:a16="http://schemas.microsoft.com/office/drawing/2014/main" id="{B541336C-5344-AD41-6EF2-9C68BDB853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7478249"/>
              </p:ext>
            </p:extLst>
          </p:nvPr>
        </p:nvGraphicFramePr>
        <p:xfrm>
          <a:off x="5582323" y="153395"/>
          <a:ext cx="3114252" cy="54597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4195">
                  <a:extLst>
                    <a:ext uri="{9D8B030D-6E8A-4147-A177-3AD203B41FA5}">
                      <a16:colId xmlns:a16="http://schemas.microsoft.com/office/drawing/2014/main" val="2931173885"/>
                    </a:ext>
                  </a:extLst>
                </a:gridCol>
                <a:gridCol w="2680057">
                  <a:extLst>
                    <a:ext uri="{9D8B030D-6E8A-4147-A177-3AD203B41FA5}">
                      <a16:colId xmlns:a16="http://schemas.microsoft.com/office/drawing/2014/main" val="889229247"/>
                    </a:ext>
                  </a:extLst>
                </a:gridCol>
              </a:tblGrid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1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Valero Refinery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5650758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2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TG Fuels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1625178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3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Howard Energy Partners - Maverick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123644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4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Live Oak Trailer / J-M Concrete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0866723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5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Kinder Morgan Texas Pipelines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8238392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6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Live Oak Rail Road - 5 rail sidings 20,000 ft</a:t>
                      </a: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1231650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7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u="none" strike="noStrike" dirty="0">
                          <a:effectLst/>
                        </a:rPr>
                        <a:t>Howard Energy Partners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3015667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8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FCI Sand Operations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245008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9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Phillips 66 Gas Plant </a:t>
                      </a: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5030067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u="none" strike="noStrike" dirty="0">
                          <a:effectLst/>
                        </a:rPr>
                        <a:t>Stabilis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4509462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11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T. I. E. Compressors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2608699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12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Energy Transfer - Nueces Compressor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279504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13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TMI Solutions LLC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8358863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14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      Live Oak County Airport-General Aviation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8423947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15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Energy Transfer - Rio Bravo Station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6751352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16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Pawlik &amp; Son Water Well Service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9300478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17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FFM Process Piping Materials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9478164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18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Reliant Field Services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7282224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19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Gryphon ESP 24 Hour Fire and Rescue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0505979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20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PICO Technologies LLC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7504827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21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Tex-Isle Supply Inc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764845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22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Southern Tire Mart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99771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23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Energy Transfer - George West Office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0969230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24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HP Propane &amp; Fuel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3244335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25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Union Truck Parts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8875443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26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Moffit Custom Fuel Solutions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6625083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Offshore Energy Services</a:t>
                      </a: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764287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Badger Mining – 8 rail sidings 11,500 ft</a:t>
                      </a: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3306614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28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FLEXPIPE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7553555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29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u="none" strike="noStrike" dirty="0">
                          <a:effectLst/>
                        </a:rPr>
                        <a:t>British Petroleum Eagle Ford Operations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009599"/>
                  </a:ext>
                </a:extLst>
              </a:tr>
              <a:tr h="172763">
                <a:tc>
                  <a:txBody>
                    <a:bodyPr/>
                    <a:lstStyle/>
                    <a:p>
                      <a:pPr algn="ctr" rtl="0" fontAlgn="ctr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8482" marR="8482" marT="8482" marB="0" anchor="ctr"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White Water Equipment</a:t>
                      </a:r>
                    </a:p>
                  </a:txBody>
                  <a:tcPr marL="8482" marR="8482" marT="8482" marB="0" anchor="ctr"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1612243"/>
                  </a:ext>
                </a:extLst>
              </a:tr>
            </a:tbl>
          </a:graphicData>
        </a:graphic>
      </p:graphicFrame>
      <p:pic>
        <p:nvPicPr>
          <p:cNvPr id="5" name="Picture 4" descr="File:Airport Sign.svg - Wikipedia">
            <a:extLst>
              <a:ext uri="{FF2B5EF4-FFF2-40B4-BE49-F238E27FC236}">
                <a16:creationId xmlns:a16="http://schemas.microsoft.com/office/drawing/2014/main" id="{949D72C2-5541-6FB6-45C5-34A0C564007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55858" y="2467697"/>
            <a:ext cx="130220" cy="131441"/>
          </a:xfrm>
          <a:prstGeom prst="rect">
            <a:avLst/>
          </a:prstGeom>
          <a:ln>
            <a:solidFill>
              <a:schemeClr val="accent1"/>
            </a:solidFill>
          </a:ln>
        </p:spPr>
      </p:pic>
      <p:sp>
        <p:nvSpPr>
          <p:cNvPr id="6" name="Callout: Line 5">
            <a:extLst>
              <a:ext uri="{FF2B5EF4-FFF2-40B4-BE49-F238E27FC236}">
                <a16:creationId xmlns:a16="http://schemas.microsoft.com/office/drawing/2014/main" id="{84B3E5DC-71E1-A4B4-0967-BB5EA9D73881}"/>
              </a:ext>
            </a:extLst>
          </p:cNvPr>
          <p:cNvSpPr/>
          <p:nvPr/>
        </p:nvSpPr>
        <p:spPr>
          <a:xfrm>
            <a:off x="1118451" y="6010523"/>
            <a:ext cx="353085" cy="253498"/>
          </a:xfrm>
          <a:prstGeom prst="borderCallout1">
            <a:avLst>
              <a:gd name="adj1" fmla="val 29464"/>
              <a:gd name="adj2" fmla="val 104487"/>
              <a:gd name="adj3" fmla="val -94643"/>
              <a:gd name="adj4" fmla="val 430642"/>
            </a:avLst>
          </a:prstGeom>
          <a:solidFill>
            <a:srgbClr val="12F6F1"/>
          </a:solidFill>
          <a:ln w="19050">
            <a:solidFill>
              <a:schemeClr val="accent1"/>
            </a:solidFill>
            <a:tailEnd type="oval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 dirty="0">
                <a:solidFill>
                  <a:schemeClr val="tx1"/>
                </a:solidFill>
              </a:rPr>
              <a:t>25</a:t>
            </a:r>
          </a:p>
        </p:txBody>
      </p:sp>
      <p:sp>
        <p:nvSpPr>
          <p:cNvPr id="9" name="Callout: Line 8">
            <a:extLst>
              <a:ext uri="{FF2B5EF4-FFF2-40B4-BE49-F238E27FC236}">
                <a16:creationId xmlns:a16="http://schemas.microsoft.com/office/drawing/2014/main" id="{CDA57837-7F83-6D27-8160-96DDC1528CD1}"/>
              </a:ext>
            </a:extLst>
          </p:cNvPr>
          <p:cNvSpPr/>
          <p:nvPr/>
        </p:nvSpPr>
        <p:spPr>
          <a:xfrm>
            <a:off x="1261113" y="6244843"/>
            <a:ext cx="353085" cy="253498"/>
          </a:xfrm>
          <a:prstGeom prst="borderCallout1">
            <a:avLst>
              <a:gd name="adj1" fmla="val 29464"/>
              <a:gd name="adj2" fmla="val 104487"/>
              <a:gd name="adj3" fmla="val -94643"/>
              <a:gd name="adj4" fmla="val 430642"/>
            </a:avLst>
          </a:prstGeom>
          <a:solidFill>
            <a:srgbClr val="12F6F1"/>
          </a:solidFill>
          <a:ln w="19050">
            <a:solidFill>
              <a:schemeClr val="accent1"/>
            </a:solidFill>
            <a:tailEnd type="oval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 dirty="0">
                <a:solidFill>
                  <a:schemeClr val="tx1"/>
                </a:solidFill>
              </a:rPr>
              <a:t>26</a:t>
            </a:r>
          </a:p>
        </p:txBody>
      </p:sp>
      <p:sp>
        <p:nvSpPr>
          <p:cNvPr id="11" name="Callout: Line 10">
            <a:extLst>
              <a:ext uri="{FF2B5EF4-FFF2-40B4-BE49-F238E27FC236}">
                <a16:creationId xmlns:a16="http://schemas.microsoft.com/office/drawing/2014/main" id="{9499FF02-F9B5-EAC2-7C96-0C2CDA3AFC96}"/>
              </a:ext>
            </a:extLst>
          </p:cNvPr>
          <p:cNvSpPr/>
          <p:nvPr/>
        </p:nvSpPr>
        <p:spPr>
          <a:xfrm>
            <a:off x="1427749" y="6447121"/>
            <a:ext cx="353085" cy="253498"/>
          </a:xfrm>
          <a:prstGeom prst="borderCallout1">
            <a:avLst>
              <a:gd name="adj1" fmla="val 29464"/>
              <a:gd name="adj2" fmla="val 104487"/>
              <a:gd name="adj3" fmla="val -94643"/>
              <a:gd name="adj4" fmla="val 430642"/>
            </a:avLst>
          </a:prstGeom>
          <a:solidFill>
            <a:srgbClr val="12F6F1"/>
          </a:solidFill>
          <a:ln w="19050">
            <a:solidFill>
              <a:schemeClr val="accent1"/>
            </a:solidFill>
            <a:tailEnd type="oval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b="1" dirty="0">
                <a:solidFill>
                  <a:schemeClr val="tx1"/>
                </a:solidFill>
              </a:rPr>
              <a:t>27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72CFDD3-07B6-935E-1132-387745F572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237997" y="6513832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312277069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3EE3F7E-01FB-81D7-D09C-4E160C69AF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29676F6F-1FED-1646-27C5-0FCD8CB07D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A6A9EB81-4FD9-60D3-FF86-B22B26257FF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2180F93-8DAA-A326-B8AF-B917D5F976C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B47B9190-1B73-D891-2638-5965C53F50D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B8A4CFE2-B91F-7411-76F4-76122185455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B7FF57C6-2786-7EEC-BBD5-C3CA94CBEB2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86E0F06-1D08-2322-4F27-0406B183204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4FE460F-A4A0-4189-F3E7-6A18AD43B9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D06B3CD-E214-2CCB-C0F8-6EA37E73580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12318DC-5BA1-6F8E-DA1C-4473A7AEF06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06ED715-3ACF-1A5A-8566-77E2D5862F2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8E433575-77E4-55EB-A4F1-8536903934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8911C96-9BAF-E725-A953-73E3B9FB1CA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4BCFA4-B166-2E49-FB1E-0429F42175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8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128" name="Title 1">
            <a:extLst>
              <a:ext uri="{FF2B5EF4-FFF2-40B4-BE49-F238E27FC236}">
                <a16:creationId xmlns:a16="http://schemas.microsoft.com/office/drawing/2014/main" id="{2FB10771-E17B-CD67-8175-6175842669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1864" y="189241"/>
            <a:ext cx="7896588" cy="671884"/>
          </a:xfrm>
        </p:spPr>
        <p:txBody>
          <a:bodyPr anchor="b">
            <a:noAutofit/>
          </a:bodyPr>
          <a:lstStyle/>
          <a:p>
            <a:br>
              <a:rPr lang="en-US" sz="3600" dirty="0">
                <a:solidFill>
                  <a:schemeClr val="bg1"/>
                </a:solidFill>
                <a:latin typeface="Aptos ExtraBold" panose="020B0004020202020204" pitchFamily="34" charset="0"/>
              </a:rPr>
            </a:br>
            <a:r>
              <a:rPr lang="en-US" dirty="0">
                <a:solidFill>
                  <a:schemeClr val="bg1"/>
                </a:solidFill>
                <a:latin typeface="Aptos ExtraBold" panose="020B0004020202020204" pitchFamily="34" charset="0"/>
              </a:rPr>
              <a:t>Industrial Corridor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499D5A8-6FAA-4C28-A61D-92B97B23F7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7913418"/>
              </p:ext>
            </p:extLst>
          </p:nvPr>
        </p:nvGraphicFramePr>
        <p:xfrm>
          <a:off x="308112" y="902387"/>
          <a:ext cx="8627894" cy="5369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2149">
                  <a:extLst>
                    <a:ext uri="{9D8B030D-6E8A-4147-A177-3AD203B41FA5}">
                      <a16:colId xmlns:a16="http://schemas.microsoft.com/office/drawing/2014/main" val="1253189439"/>
                    </a:ext>
                  </a:extLst>
                </a:gridCol>
                <a:gridCol w="1640536">
                  <a:extLst>
                    <a:ext uri="{9D8B030D-6E8A-4147-A177-3AD203B41FA5}">
                      <a16:colId xmlns:a16="http://schemas.microsoft.com/office/drawing/2014/main" val="3616016515"/>
                    </a:ext>
                  </a:extLst>
                </a:gridCol>
                <a:gridCol w="1761523">
                  <a:extLst>
                    <a:ext uri="{9D8B030D-6E8A-4147-A177-3AD203B41FA5}">
                      <a16:colId xmlns:a16="http://schemas.microsoft.com/office/drawing/2014/main" val="2580251208"/>
                    </a:ext>
                  </a:extLst>
                </a:gridCol>
                <a:gridCol w="975129">
                  <a:extLst>
                    <a:ext uri="{9D8B030D-6E8A-4147-A177-3AD203B41FA5}">
                      <a16:colId xmlns:a16="http://schemas.microsoft.com/office/drawing/2014/main" val="472805207"/>
                    </a:ext>
                  </a:extLst>
                </a:gridCol>
                <a:gridCol w="1467936">
                  <a:extLst>
                    <a:ext uri="{9D8B030D-6E8A-4147-A177-3AD203B41FA5}">
                      <a16:colId xmlns:a16="http://schemas.microsoft.com/office/drawing/2014/main" val="3938840697"/>
                    </a:ext>
                  </a:extLst>
                </a:gridCol>
                <a:gridCol w="1500621">
                  <a:extLst>
                    <a:ext uri="{9D8B030D-6E8A-4147-A177-3AD203B41FA5}">
                      <a16:colId xmlns:a16="http://schemas.microsoft.com/office/drawing/2014/main" val="247878080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sz="1600" dirty="0"/>
                        <a:t>Name</a:t>
                      </a: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r>
                        <a:rPr lang="en-US" sz="1600" dirty="0"/>
                        <a:t>Business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Revenue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Headquarters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Owner/Leader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2646335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1600" b="1" dirty="0"/>
                        <a:t>Offshore Energy Services</a:t>
                      </a: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r>
                        <a:rPr lang="en-US" sz="16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Handling and installation of tubular products required during the drilling and completion phase of well construction</a:t>
                      </a:r>
                      <a:endParaRPr lang="en-US" sz="16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$156 M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Broussard, Louisiana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b="1" dirty="0"/>
                        <a:t>Private</a:t>
                      </a:r>
                    </a:p>
                    <a:p>
                      <a:r>
                        <a:rPr lang="en-US" sz="1600" dirty="0"/>
                        <a:t>Family owns</a:t>
                      </a:r>
                    </a:p>
                    <a:p>
                      <a:r>
                        <a:rPr lang="en-US" sz="1600" dirty="0"/>
                        <a:t>Charles M. Garber CEO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9302757"/>
                  </a:ext>
                </a:extLst>
              </a:tr>
              <a:tr h="20417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u="none" strike="noStrike" dirty="0">
                          <a:effectLst/>
                        </a:rPr>
                        <a:t>Tex-Isle Supply Inc</a:t>
                      </a:r>
                      <a:endParaRPr lang="en-US" sz="16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Structural Pipe</a:t>
                      </a:r>
                    </a:p>
                    <a:p>
                      <a:r>
                        <a:rPr lang="en-US" sz="1600" dirty="0"/>
                        <a:t>Standard Pipe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/>
                        <a:t>Heat Treatment</a:t>
                      </a:r>
                    </a:p>
                    <a:p>
                      <a:r>
                        <a:rPr lang="en-US" sz="1600" dirty="0"/>
                        <a:t>Threading</a:t>
                      </a:r>
                    </a:p>
                    <a:p>
                      <a:r>
                        <a:rPr lang="en-US" sz="1600" dirty="0"/>
                        <a:t>External Coating</a:t>
                      </a:r>
                    </a:p>
                    <a:p>
                      <a:r>
                        <a:rPr lang="en-US" sz="1600" dirty="0"/>
                        <a:t>Internal Coating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$123M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Houston, Texas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b="1" dirty="0"/>
                        <a:t>Private</a:t>
                      </a:r>
                    </a:p>
                    <a:p>
                      <a:r>
                        <a:rPr lang="en-US" sz="1600" dirty="0"/>
                        <a:t>Family owned</a:t>
                      </a:r>
                    </a:p>
                    <a:p>
                      <a:r>
                        <a:rPr lang="en-US" sz="16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Chris Kayem</a:t>
                      </a:r>
                      <a:r>
                        <a:rPr lang="en-US" sz="1600" dirty="0"/>
                        <a:t> as President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564787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1600" b="1" dirty="0"/>
                        <a:t>Howard Energy Partners</a:t>
                      </a: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r>
                        <a:rPr lang="en-US" sz="1600" dirty="0"/>
                        <a:t>Midstream energy infrastructure across Texas, New Mexico, Pennsylvania, Oklahoma, Kansas, and Mexico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$371 M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b="0" dirty="0"/>
                        <a:t>San Antonio, Texas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b="1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Private</a:t>
                      </a:r>
                    </a:p>
                    <a:p>
                      <a:r>
                        <a:rPr lang="en-US" sz="16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Mike Howard </a:t>
                      </a:r>
                      <a:r>
                        <a:rPr lang="en-US" sz="1600" b="0" u="none" dirty="0"/>
                        <a:t>is the founder, Chairman, and CEO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79274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1600" b="1" dirty="0"/>
                        <a:t>PICO Technologies LLC</a:t>
                      </a: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r>
                        <a:rPr lang="en-US" sz="1600" dirty="0"/>
                        <a:t>Test and measurement equipment, PC oscilloscopes, and data loggers.</a:t>
                      </a:r>
                    </a:p>
                    <a:p>
                      <a:r>
                        <a:rPr lang="en-US" sz="16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Services including flowback and well testing, gas compression services, and production optimization</a:t>
                      </a:r>
                      <a:endParaRPr lang="en-US" sz="16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$49 M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dirty="0"/>
                        <a:t>Houston, Texas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600" b="1" dirty="0"/>
                        <a:t>Private</a:t>
                      </a:r>
                    </a:p>
                    <a:p>
                      <a:r>
                        <a:rPr lang="en-US" sz="1600" dirty="0"/>
                        <a:t>Private equity </a:t>
                      </a:r>
                      <a:r>
                        <a:rPr lang="en-US" sz="16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Golden Gate Capital</a:t>
                      </a:r>
                    </a:p>
                    <a:p>
                      <a:r>
                        <a:rPr lang="en-US" sz="1600" b="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Jarrod Yuster CEO</a:t>
                      </a:r>
                      <a:endParaRPr lang="en-US" sz="16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15524081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4D10240A-A229-C26D-BCCB-A18857929F6D}"/>
              </a:ext>
            </a:extLst>
          </p:cNvPr>
          <p:cNvSpPr txBox="1"/>
          <p:nvPr/>
        </p:nvSpPr>
        <p:spPr>
          <a:xfrm>
            <a:off x="3050169" y="6313209"/>
            <a:ext cx="550784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/>
              <a:t>Estimated Annual Revenue – Private Companies do not publish revenue/earnings.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7B32CAF-D039-8F64-5D46-A4021D2F6F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28950" y="6485558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68186838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FF5E3B9-26E3-D6C4-31DA-D630E8B915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0B42C973-5FA7-374B-5BFC-65B7638968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D6071CCA-CEF3-6396-F19D-A38A08FEF25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3F834A0-60CC-95D2-E29B-8D0E3BD41F7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2395D7E8-8E65-0CCD-2063-DB375D4530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A8222EB9-4649-7167-A89A-36D1F8BAF7A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C1D696A4-9772-C2DD-0581-BC51FED0083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52DB6DE-6B83-63ED-6ED9-39C83B985B1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16CD02DB-9AA9-1A80-0136-C9433CF3EE2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C33378D-43F6-B037-98EC-B2EAE9F90CF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58B8665-317F-D7B0-EF93-407EFA318C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1216C48-8417-16C9-3AEB-E6477D2F719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83B833-647F-BDA9-9F70-C684EF6B3E3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3BCAA03-6866-317D-7861-D62DEADE59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5C6F5D2-5C2C-96A6-5EAB-E0BCAB528E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9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36" name="Title 1">
            <a:extLst>
              <a:ext uri="{FF2B5EF4-FFF2-40B4-BE49-F238E27FC236}">
                <a16:creationId xmlns:a16="http://schemas.microsoft.com/office/drawing/2014/main" id="{EA77D306-409E-38E7-E0D6-644AE31832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2561" y="222015"/>
            <a:ext cx="7896588" cy="1230728"/>
          </a:xfrm>
        </p:spPr>
        <p:txBody>
          <a:bodyPr anchor="b">
            <a:noAutofit/>
          </a:bodyPr>
          <a:lstStyle/>
          <a:p>
            <a:br>
              <a:rPr lang="en-US" sz="3600" dirty="0">
                <a:solidFill>
                  <a:schemeClr val="bg1"/>
                </a:solidFill>
                <a:latin typeface="Aptos ExtraBold" panose="020B0004020202020204" pitchFamily="34" charset="0"/>
              </a:rPr>
            </a:br>
            <a:r>
              <a:rPr lang="en-US" sz="4000" dirty="0">
                <a:solidFill>
                  <a:schemeClr val="bg1"/>
                </a:solidFill>
                <a:latin typeface="Aptos ExtraBold" panose="020B0004020202020204" pitchFamily="34" charset="0"/>
              </a:rPr>
              <a:t>Low-Cost Land and Construction</a:t>
            </a:r>
            <a:br>
              <a:rPr lang="en-US" sz="4000" dirty="0">
                <a:solidFill>
                  <a:schemeClr val="bg1"/>
                </a:solidFill>
                <a:latin typeface="Aptos ExtraBold" panose="020B0004020202020204" pitchFamily="34" charset="0"/>
              </a:rPr>
            </a:br>
            <a:r>
              <a:rPr lang="en-US" sz="4000" dirty="0">
                <a:solidFill>
                  <a:schemeClr val="bg1"/>
                </a:solidFill>
                <a:latin typeface="Aptos ExtraBold" panose="020B0004020202020204" pitchFamily="34" charset="0"/>
              </a:rPr>
              <a:t>Favorable Permitting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2579B25-0C9C-3662-8C8E-728F7155C6AF}"/>
              </a:ext>
            </a:extLst>
          </p:cNvPr>
          <p:cNvSpPr txBox="1"/>
          <p:nvPr/>
        </p:nvSpPr>
        <p:spPr>
          <a:xfrm>
            <a:off x="4495087" y="1750608"/>
            <a:ext cx="23472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Construction Costs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163C2D3-383D-2DFF-C58B-45BC30855030}"/>
              </a:ext>
            </a:extLst>
          </p:cNvPr>
          <p:cNvSpPr txBox="1"/>
          <p:nvPr/>
        </p:nvSpPr>
        <p:spPr>
          <a:xfrm>
            <a:off x="5532087" y="5288283"/>
            <a:ext cx="23914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/>
              <a:t>Source: Maxx Builders (Houston</a:t>
            </a:r>
            <a:r>
              <a:rPr lang="en-US" sz="1200" dirty="0"/>
              <a:t>)</a:t>
            </a:r>
          </a:p>
        </p:txBody>
      </p: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EFCBFEE5-74A4-DA81-6A0B-76918C095F9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97536861"/>
              </p:ext>
            </p:extLst>
          </p:nvPr>
        </p:nvGraphicFramePr>
        <p:xfrm>
          <a:off x="3634780" y="2118387"/>
          <a:ext cx="3776331" cy="31698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8" name="Rectangle 17">
            <a:extLst>
              <a:ext uri="{FF2B5EF4-FFF2-40B4-BE49-F238E27FC236}">
                <a16:creationId xmlns:a16="http://schemas.microsoft.com/office/drawing/2014/main" id="{B0FFB2D5-DF79-BB2E-7557-4D965E37877F}"/>
              </a:ext>
            </a:extLst>
          </p:cNvPr>
          <p:cNvSpPr/>
          <p:nvPr/>
        </p:nvSpPr>
        <p:spPr>
          <a:xfrm rot="20629015">
            <a:off x="825225" y="3655029"/>
            <a:ext cx="2848504" cy="816525"/>
          </a:xfrm>
          <a:prstGeom prst="rect">
            <a:avLst/>
          </a:prstGeom>
          <a:noFill/>
          <a:ln w="412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3793D15-292B-CD0D-49FD-02A95043E406}"/>
              </a:ext>
            </a:extLst>
          </p:cNvPr>
          <p:cNvSpPr txBox="1"/>
          <p:nvPr/>
        </p:nvSpPr>
        <p:spPr>
          <a:xfrm rot="20629015">
            <a:off x="938213" y="3801681"/>
            <a:ext cx="2548158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latin typeface="Rockwell Extra Bold" panose="02060903040505020403" pitchFamily="18" charset="0"/>
              </a:rPr>
              <a:t>24% below the national average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DF421AB-3593-BD5F-827D-8856E5BB64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207774835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AF3C61B-925E-1F0E-FF19-E47BF464A8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3E453D80-F4F8-C87B-8C7C-96AC8729B6B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BF30AE76-19A9-2E36-0B1D-417BE34AD02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DFE49CF-E148-2EA0-6DA7-01974DD2D6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2FB2004E-E021-F51B-FB43-9DF9B90CB7D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97D0315E-E33C-6561-4E71-14EA1DC57AD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172B9CC5-DB28-BD07-9BBD-AB9C1007C5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4D5CA98-F105-F911-3374-03A72E492D3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107ECED-26F9-4528-DA29-DFE0B86313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735BEEC-614B-09BD-689B-72654F715C7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F32D430-F0DF-D6D8-885B-4C5A86CE3D9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621C76E-2173-2F79-C6FF-94EBB6E76A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5AC596F-ED23-CDA2-D7EB-3597681463B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B2979C6-D0A5-ACFA-EE60-68ECB0F374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A8C5D22-E2A2-A5FD-03D0-17ED62A91F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10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36" name="Title 1">
            <a:extLst>
              <a:ext uri="{FF2B5EF4-FFF2-40B4-BE49-F238E27FC236}">
                <a16:creationId xmlns:a16="http://schemas.microsoft.com/office/drawing/2014/main" id="{110F8AFA-68EC-C632-274D-73E7A84FB6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2561" y="222015"/>
            <a:ext cx="7896588" cy="743008"/>
          </a:xfrm>
        </p:spPr>
        <p:txBody>
          <a:bodyPr anchor="b">
            <a:noAutofit/>
          </a:bodyPr>
          <a:lstStyle/>
          <a:p>
            <a:r>
              <a:rPr lang="en-US" sz="4000" dirty="0">
                <a:solidFill>
                  <a:schemeClr val="bg1"/>
                </a:solidFill>
                <a:latin typeface="Aptos ExtraBold" panose="020B0004020202020204" pitchFamily="34" charset="0"/>
              </a:rPr>
              <a:t>Low Taxes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88BDFB23-CA30-7FB3-465A-3B0DDD4EA07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78896898"/>
              </p:ext>
            </p:extLst>
          </p:nvPr>
        </p:nvGraphicFramePr>
        <p:xfrm>
          <a:off x="585409" y="2333770"/>
          <a:ext cx="3703186" cy="31933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AFE0C598-F2B5-6550-E74A-D2558FDD01C9}"/>
              </a:ext>
            </a:extLst>
          </p:cNvPr>
          <p:cNvSpPr txBox="1"/>
          <p:nvPr/>
        </p:nvSpPr>
        <p:spPr>
          <a:xfrm>
            <a:off x="6270160" y="5918540"/>
            <a:ext cx="239149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/>
              <a:t>source</a:t>
            </a:r>
            <a:r>
              <a:rPr lang="en-US" sz="1000" dirty="0"/>
              <a:t>: Rich States, Poor States (2025) </a:t>
            </a:r>
          </a:p>
        </p:txBody>
      </p:sp>
      <p:graphicFrame>
        <p:nvGraphicFramePr>
          <p:cNvPr id="27" name="Chart 26">
            <a:extLst>
              <a:ext uri="{FF2B5EF4-FFF2-40B4-BE49-F238E27FC236}">
                <a16:creationId xmlns:a16="http://schemas.microsoft.com/office/drawing/2014/main" id="{F2BFDEF6-97BC-9CFA-ED47-003D14C6233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88303969"/>
              </p:ext>
            </p:extLst>
          </p:nvPr>
        </p:nvGraphicFramePr>
        <p:xfrm>
          <a:off x="4855406" y="2333772"/>
          <a:ext cx="3572977" cy="31933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7" name="TextBox 2">
            <a:extLst>
              <a:ext uri="{FF2B5EF4-FFF2-40B4-BE49-F238E27FC236}">
                <a16:creationId xmlns:a16="http://schemas.microsoft.com/office/drawing/2014/main" id="{83EFFE1A-C17E-773C-4078-58E6A93D57B3}"/>
              </a:ext>
            </a:extLst>
          </p:cNvPr>
          <p:cNvSpPr txBox="1"/>
          <p:nvPr/>
        </p:nvSpPr>
        <p:spPr>
          <a:xfrm>
            <a:off x="5434761" y="4937369"/>
            <a:ext cx="815177" cy="368080"/>
          </a:xfrm>
          <a:prstGeom prst="rect">
            <a:avLst/>
          </a:prstGeom>
          <a:noFill/>
          <a:ln w="9525" cmpd="sng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/>
              <a:t>Live Oak</a:t>
            </a:r>
          </a:p>
          <a:p>
            <a:pPr algn="ctr"/>
            <a:r>
              <a:rPr lang="en-US" sz="1200" b="1" dirty="0"/>
              <a:t>County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3BECC5F2-9647-276B-D8C3-72128BA34E19}"/>
              </a:ext>
            </a:extLst>
          </p:cNvPr>
          <p:cNvGrpSpPr/>
          <p:nvPr/>
        </p:nvGrpSpPr>
        <p:grpSpPr>
          <a:xfrm>
            <a:off x="5416644" y="1356473"/>
            <a:ext cx="2450500" cy="762070"/>
            <a:chOff x="266021" y="-5003286"/>
            <a:chExt cx="3311138" cy="1263959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88FFCBEE-7754-521D-CB49-DD04AFF7F088}"/>
                </a:ext>
              </a:extLst>
            </p:cNvPr>
            <p:cNvSpPr/>
            <p:nvPr/>
          </p:nvSpPr>
          <p:spPr>
            <a:xfrm rot="20629015">
              <a:off x="266021" y="-5003286"/>
              <a:ext cx="3311138" cy="1263959"/>
            </a:xfrm>
            <a:prstGeom prst="rect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50" dirty="0">
                <a:solidFill>
                  <a:schemeClr val="tx1"/>
                </a:solidFill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F81D71C-672F-DBF5-3355-27F3AE9700E7}"/>
                </a:ext>
              </a:extLst>
            </p:cNvPr>
            <p:cNvSpPr txBox="1"/>
            <p:nvPr/>
          </p:nvSpPr>
          <p:spPr>
            <a:xfrm rot="20629015">
              <a:off x="536917" y="-5000639"/>
              <a:ext cx="2910618" cy="122513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latin typeface="Rockwell Extra Bold" panose="02060903040505020403" pitchFamily="18" charset="0"/>
                </a:rPr>
                <a:t>Live Oak County lower than 220 counties in Texas </a:t>
              </a: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7F2D0524-DE59-6695-027C-E95D9DB06186}"/>
              </a:ext>
            </a:extLst>
          </p:cNvPr>
          <p:cNvSpPr txBox="1"/>
          <p:nvPr/>
        </p:nvSpPr>
        <p:spPr>
          <a:xfrm>
            <a:off x="932004" y="5698108"/>
            <a:ext cx="2918273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/>
              <a:t>Note: </a:t>
            </a:r>
            <a:r>
              <a:rPr lang="en-US" sz="1400" baseline="30000" dirty="0"/>
              <a:t>1 </a:t>
            </a:r>
            <a:r>
              <a:rPr lang="en-US" sz="1100" dirty="0"/>
              <a:t>Texas has a Franchise Tax.  Effective Tax Rate (shown) includes state and local taxes.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6649285-05AF-8513-71A0-E90162FE226A}"/>
              </a:ext>
            </a:extLst>
          </p:cNvPr>
          <p:cNvGrpSpPr/>
          <p:nvPr/>
        </p:nvGrpSpPr>
        <p:grpSpPr>
          <a:xfrm>
            <a:off x="950949" y="1421145"/>
            <a:ext cx="2457114" cy="751883"/>
            <a:chOff x="266021" y="-5003286"/>
            <a:chExt cx="3311138" cy="1344118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369E1D28-EE9F-9AFB-79BC-74864FC00ACD}"/>
                </a:ext>
              </a:extLst>
            </p:cNvPr>
            <p:cNvSpPr/>
            <p:nvPr/>
          </p:nvSpPr>
          <p:spPr>
            <a:xfrm rot="20629015">
              <a:off x="266021" y="-5003286"/>
              <a:ext cx="3311138" cy="1263959"/>
            </a:xfrm>
            <a:prstGeom prst="rect">
              <a:avLst/>
            </a:pr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tx1"/>
                </a:solidFill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A5B1386-DDF8-6DFD-9212-D952BC085293}"/>
                </a:ext>
              </a:extLst>
            </p:cNvPr>
            <p:cNvSpPr txBox="1"/>
            <p:nvPr/>
          </p:nvSpPr>
          <p:spPr>
            <a:xfrm rot="20629015">
              <a:off x="683395" y="-4884306"/>
              <a:ext cx="2706951" cy="122513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latin typeface="Rockwell Extra Bold" panose="02060903040505020403" pitchFamily="18" charset="0"/>
                </a:rPr>
                <a:t>60% below national average</a:t>
              </a:r>
            </a:p>
          </p:txBody>
        </p:sp>
      </p:grp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157AB46-F4A9-F1E3-C872-BD3CCC232C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  <p:sp>
        <p:nvSpPr>
          <p:cNvPr id="8" name="TextBox 2">
            <a:extLst>
              <a:ext uri="{FF2B5EF4-FFF2-40B4-BE49-F238E27FC236}">
                <a16:creationId xmlns:a16="http://schemas.microsoft.com/office/drawing/2014/main" id="{2D1D0BA3-4358-DC8B-E957-AF608A7BC47A}"/>
              </a:ext>
            </a:extLst>
          </p:cNvPr>
          <p:cNvSpPr txBox="1"/>
          <p:nvPr/>
        </p:nvSpPr>
        <p:spPr>
          <a:xfrm>
            <a:off x="7415361" y="4914861"/>
            <a:ext cx="815177" cy="368080"/>
          </a:xfrm>
          <a:prstGeom prst="rect">
            <a:avLst/>
          </a:prstGeom>
          <a:noFill/>
          <a:ln w="9525" cmpd="sng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/>
              <a:t>Highest</a:t>
            </a:r>
          </a:p>
          <a:p>
            <a:pPr algn="ctr"/>
            <a:r>
              <a:rPr lang="en-US" sz="1200" b="1" dirty="0"/>
              <a:t>County</a:t>
            </a:r>
          </a:p>
        </p:txBody>
      </p:sp>
      <p:sp>
        <p:nvSpPr>
          <p:cNvPr id="11" name="TextBox 2">
            <a:extLst>
              <a:ext uri="{FF2B5EF4-FFF2-40B4-BE49-F238E27FC236}">
                <a16:creationId xmlns:a16="http://schemas.microsoft.com/office/drawing/2014/main" id="{BA87C7E2-E946-76FE-C269-BD70B5946569}"/>
              </a:ext>
            </a:extLst>
          </p:cNvPr>
          <p:cNvSpPr txBox="1"/>
          <p:nvPr/>
        </p:nvSpPr>
        <p:spPr>
          <a:xfrm>
            <a:off x="6327982" y="4927430"/>
            <a:ext cx="1127986" cy="368080"/>
          </a:xfrm>
          <a:prstGeom prst="rect">
            <a:avLst/>
          </a:prstGeom>
          <a:noFill/>
          <a:ln w="9525" cmpd="sng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/>
              <a:t>Average of All</a:t>
            </a:r>
          </a:p>
          <a:p>
            <a:pPr algn="ctr"/>
            <a:r>
              <a:rPr lang="en-US" sz="1200" b="1" dirty="0"/>
              <a:t>Texas Counties</a:t>
            </a:r>
          </a:p>
        </p:txBody>
      </p:sp>
      <p:sp>
        <p:nvSpPr>
          <p:cNvPr id="14" name="TextBox 2">
            <a:extLst>
              <a:ext uri="{FF2B5EF4-FFF2-40B4-BE49-F238E27FC236}">
                <a16:creationId xmlns:a16="http://schemas.microsoft.com/office/drawing/2014/main" id="{B1708945-C0EC-26CC-1904-CAC07A4A0D69}"/>
              </a:ext>
            </a:extLst>
          </p:cNvPr>
          <p:cNvSpPr txBox="1"/>
          <p:nvPr/>
        </p:nvSpPr>
        <p:spPr>
          <a:xfrm>
            <a:off x="2043191" y="5052411"/>
            <a:ext cx="1127986" cy="368080"/>
          </a:xfrm>
          <a:prstGeom prst="rect">
            <a:avLst/>
          </a:prstGeom>
          <a:noFill/>
          <a:ln w="9525" cmpd="sng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/>
              <a:t>Average of All</a:t>
            </a:r>
          </a:p>
          <a:p>
            <a:pPr algn="ctr"/>
            <a:r>
              <a:rPr lang="en-US" sz="1200" b="1" dirty="0"/>
              <a:t>States</a:t>
            </a:r>
          </a:p>
        </p:txBody>
      </p:sp>
      <p:sp>
        <p:nvSpPr>
          <p:cNvPr id="16" name="TextBox 2">
            <a:extLst>
              <a:ext uri="{FF2B5EF4-FFF2-40B4-BE49-F238E27FC236}">
                <a16:creationId xmlns:a16="http://schemas.microsoft.com/office/drawing/2014/main" id="{C8892320-5933-FD1F-B035-B1D891EEE0C1}"/>
              </a:ext>
            </a:extLst>
          </p:cNvPr>
          <p:cNvSpPr txBox="1"/>
          <p:nvPr/>
        </p:nvSpPr>
        <p:spPr>
          <a:xfrm>
            <a:off x="1019218" y="5074956"/>
            <a:ext cx="1127986" cy="325131"/>
          </a:xfrm>
          <a:prstGeom prst="rect">
            <a:avLst/>
          </a:prstGeom>
          <a:noFill/>
          <a:ln w="9525" cmpd="sng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/>
              <a:t>Texas</a:t>
            </a:r>
            <a:r>
              <a:rPr lang="en-US" sz="1400" b="1" baseline="30000" dirty="0"/>
              <a:t>1</a:t>
            </a:r>
          </a:p>
        </p:txBody>
      </p:sp>
      <p:sp>
        <p:nvSpPr>
          <p:cNvPr id="39" name="TextBox 2">
            <a:extLst>
              <a:ext uri="{FF2B5EF4-FFF2-40B4-BE49-F238E27FC236}">
                <a16:creationId xmlns:a16="http://schemas.microsoft.com/office/drawing/2014/main" id="{5E08ACDA-4937-8BB1-841A-2819E321F621}"/>
              </a:ext>
            </a:extLst>
          </p:cNvPr>
          <p:cNvSpPr txBox="1"/>
          <p:nvPr/>
        </p:nvSpPr>
        <p:spPr>
          <a:xfrm>
            <a:off x="3096076" y="5046137"/>
            <a:ext cx="1127986" cy="368080"/>
          </a:xfrm>
          <a:prstGeom prst="rect">
            <a:avLst/>
          </a:prstGeom>
          <a:noFill/>
          <a:ln w="9525" cmpd="sng"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 anchor="t"/>
          <a:lstStyle>
            <a:lvl1pPr marL="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/>
              <a:t>New York</a:t>
            </a:r>
          </a:p>
          <a:p>
            <a:pPr algn="ctr"/>
            <a:r>
              <a:rPr lang="en-US" sz="1200" b="1" dirty="0"/>
              <a:t>Highest Rate</a:t>
            </a:r>
          </a:p>
        </p:txBody>
      </p:sp>
    </p:spTree>
    <p:extLst>
      <p:ext uri="{BB962C8B-B14F-4D97-AF65-F5344CB8AC3E}">
        <p14:creationId xmlns:p14="http://schemas.microsoft.com/office/powerpoint/2010/main" val="125383788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>
            <a:lumMod val="60000"/>
            <a:lumOff val="4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1DF329B-5714-2558-3B18-56DF2C72E0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0D06653F-A8DE-BE97-C54A-C02A58C760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D50D6C1D-6EFE-EAB6-C501-FECD115372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2D34BB7C-A1AD-16AD-5680-602BBDD6D02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D72A8BD3-C1EF-F014-94C8-55BD1D53CC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B5B8B16C-E989-ED72-1F6C-FB856C17B28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C184DC69-C990-8766-2FD7-38CE8F1695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747C8EF-990F-D086-A38D-97A411650C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5EFE006-C2B1-AD14-BFEC-FEA527A2D96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5060EF1-425A-7DC8-941C-C92C2C90B5F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1717650-9447-3FC9-0AD6-D670976D59C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6736533-D59F-31EB-8A34-C88E7D4AC1A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8E7329F9-4F70-2EC5-CD72-A8C4732F16A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D84FFDD-2B96-3BE4-0C3F-55BDFA3E23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D5A0890-F870-D23D-C6AA-440B292340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11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69AC9EC2-1CF7-FA41-7186-4553E6AC39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0753" y="377721"/>
            <a:ext cx="4632963" cy="795127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 sz="4000" b="1" kern="1200" dirty="0">
                <a:solidFill>
                  <a:schemeClr val="bg1"/>
                </a:solidFill>
                <a:latin typeface="Aptos ExtraBold" panose="020B0004020202020204" pitchFamily="34" charset="0"/>
              </a:rPr>
              <a:t>Labor </a:t>
            </a:r>
            <a:r>
              <a:rPr lang="en-US" sz="4000" kern="1200" dirty="0">
                <a:solidFill>
                  <a:schemeClr val="bg1"/>
                </a:solidFill>
                <a:latin typeface="Aptos ExtraBold" panose="020B0004020202020204" pitchFamily="34" charset="0"/>
              </a:rPr>
              <a:t>Workforce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F34AF25-7D68-492C-A72B-0E6A573D8B03}"/>
              </a:ext>
            </a:extLst>
          </p:cNvPr>
          <p:cNvSpPr txBox="1"/>
          <p:nvPr/>
        </p:nvSpPr>
        <p:spPr>
          <a:xfrm>
            <a:off x="492531" y="1119578"/>
            <a:ext cx="40604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200" b="1" dirty="0">
                <a:solidFill>
                  <a:schemeClr val="bg1"/>
                </a:solidFill>
                <a:latin typeface="Aptos SemiBold" panose="020B0004020202020204" pitchFamily="34" charset="0"/>
              </a:rPr>
              <a:t>Workforce 38,900</a:t>
            </a:r>
          </a:p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200" b="1" dirty="0">
                <a:solidFill>
                  <a:schemeClr val="bg1"/>
                </a:solidFill>
                <a:latin typeface="Aptos SemiBold" panose="020B0004020202020204" pitchFamily="34" charset="0"/>
              </a:rPr>
              <a:t>Competitive Wages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DAD67EF-D507-BEA1-D2C5-1E23647BBE5C}"/>
              </a:ext>
            </a:extLst>
          </p:cNvPr>
          <p:cNvSpPr txBox="1"/>
          <p:nvPr/>
        </p:nvSpPr>
        <p:spPr>
          <a:xfrm>
            <a:off x="4408357" y="5758245"/>
            <a:ext cx="292477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/>
              <a:t>Source: U.S. Economic Development Administration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D597218-1C48-7DC5-F96C-6DD65E8E6015}"/>
              </a:ext>
            </a:extLst>
          </p:cNvPr>
          <p:cNvSpPr txBox="1"/>
          <p:nvPr/>
        </p:nvSpPr>
        <p:spPr>
          <a:xfrm>
            <a:off x="127966" y="6158722"/>
            <a:ext cx="3678722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00" dirty="0">
                <a:highlight>
                  <a:srgbClr val="FFFF00"/>
                </a:highlight>
              </a:rPr>
              <a:t>U.S. National Average Earnings = $69,505 </a:t>
            </a:r>
          </a:p>
          <a:p>
            <a:r>
              <a:rPr lang="en-US" sz="1200" dirty="0"/>
              <a:t>source: Social Security Administration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59E034B3-4671-1A95-60CF-BB8D8CE9477D}"/>
              </a:ext>
            </a:extLst>
          </p:cNvPr>
          <p:cNvGrpSpPr/>
          <p:nvPr/>
        </p:nvGrpSpPr>
        <p:grpSpPr>
          <a:xfrm>
            <a:off x="710873" y="2374285"/>
            <a:ext cx="3196167" cy="962232"/>
            <a:chOff x="961340" y="2614947"/>
            <a:chExt cx="3196167" cy="962232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35B7ADA-CC62-E3ED-D8C7-05C7F5591E60}"/>
                </a:ext>
              </a:extLst>
            </p:cNvPr>
            <p:cNvSpPr/>
            <p:nvPr/>
          </p:nvSpPr>
          <p:spPr>
            <a:xfrm rot="20629015">
              <a:off x="961340" y="2614947"/>
              <a:ext cx="3156045" cy="962232"/>
            </a:xfrm>
            <a:prstGeom prst="rect">
              <a:avLst/>
            </a:prstGeom>
            <a:noFill/>
            <a:ln w="412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0324DF8F-C001-F642-B7FE-AC29A145F83A}"/>
                </a:ext>
              </a:extLst>
            </p:cNvPr>
            <p:cNvSpPr txBox="1"/>
            <p:nvPr/>
          </p:nvSpPr>
          <p:spPr>
            <a:xfrm rot="20629015">
              <a:off x="1076528" y="2645574"/>
              <a:ext cx="3080979" cy="83099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b="1" dirty="0">
                  <a:latin typeface="Rockwell Extra Bold" panose="02060903040505020403" pitchFamily="18" charset="0"/>
                </a:rPr>
                <a:t>Average wage is 20% below the national average</a:t>
              </a:r>
            </a:p>
          </p:txBody>
        </p:sp>
      </p:grpSp>
      <p:pic>
        <p:nvPicPr>
          <p:cNvPr id="10" name="Picture 9">
            <a:extLst>
              <a:ext uri="{FF2B5EF4-FFF2-40B4-BE49-F238E27FC236}">
                <a16:creationId xmlns:a16="http://schemas.microsoft.com/office/drawing/2014/main" id="{D624E9F6-58D6-4E75-70D6-7A77C4E8EA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46787" y="605878"/>
            <a:ext cx="4050542" cy="3569290"/>
          </a:xfrm>
          <a:prstGeom prst="rect">
            <a:avLst/>
          </a:prstGeom>
          <a:ln w="44450">
            <a:solidFill>
              <a:schemeClr val="bg1">
                <a:lumMod val="75000"/>
              </a:schemeClr>
            </a:solidFill>
          </a:ln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F97DFC54-3F4C-4649-047F-84B94FFF2982}"/>
              </a:ext>
            </a:extLst>
          </p:cNvPr>
          <p:cNvSpPr/>
          <p:nvPr/>
        </p:nvSpPr>
        <p:spPr>
          <a:xfrm>
            <a:off x="6191798" y="897716"/>
            <a:ext cx="2723882" cy="60658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000" dirty="0">
                <a:solidFill>
                  <a:schemeClr val="tx1"/>
                </a:solidFill>
                <a:latin typeface="Aptos" panose="020B0004020202020204" pitchFamily="34" charset="0"/>
              </a:rPr>
              <a:t>Source:</a:t>
            </a:r>
          </a:p>
          <a:p>
            <a:r>
              <a:rPr lang="en-US" sz="1000" dirty="0">
                <a:solidFill>
                  <a:schemeClr val="tx1"/>
                </a:solidFill>
                <a:latin typeface="Aptos" panose="020B0004020202020204" pitchFamily="34" charset="0"/>
              </a:rPr>
              <a:t>	Big Radius Tool</a:t>
            </a:r>
          </a:p>
          <a:p>
            <a:r>
              <a:rPr lang="en-US" sz="1000" dirty="0">
                <a:solidFill>
                  <a:schemeClr val="tx1"/>
                </a:solidFill>
                <a:latin typeface="Aptos" panose="020B0004020202020204" pitchFamily="34" charset="0"/>
              </a:rPr>
              <a:t>	Global Human Settlement Layer</a:t>
            </a:r>
          </a:p>
        </p:txBody>
      </p:sp>
      <p:pic>
        <p:nvPicPr>
          <p:cNvPr id="15" name="Picture 14" descr="Red Heart">
            <a:extLst>
              <a:ext uri="{FF2B5EF4-FFF2-40B4-BE49-F238E27FC236}">
                <a16:creationId xmlns:a16="http://schemas.microsoft.com/office/drawing/2014/main" id="{18EEF91B-E309-B96A-22A1-338F81E16B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26652" y="2423264"/>
            <a:ext cx="289593" cy="289593"/>
          </a:xfrm>
          <a:prstGeom prst="rect">
            <a:avLst/>
          </a:prstGeom>
        </p:spPr>
      </p:pic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0A5CE7C9-577D-ED0A-2164-57794CEB7C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5148884"/>
              </p:ext>
            </p:extLst>
          </p:nvPr>
        </p:nvGraphicFramePr>
        <p:xfrm>
          <a:off x="127965" y="4081796"/>
          <a:ext cx="7087141" cy="18901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7968">
                  <a:extLst>
                    <a:ext uri="{9D8B030D-6E8A-4147-A177-3AD203B41FA5}">
                      <a16:colId xmlns:a16="http://schemas.microsoft.com/office/drawing/2014/main" val="3053977324"/>
                    </a:ext>
                  </a:extLst>
                </a:gridCol>
                <a:gridCol w="983974">
                  <a:extLst>
                    <a:ext uri="{9D8B030D-6E8A-4147-A177-3AD203B41FA5}">
                      <a16:colId xmlns:a16="http://schemas.microsoft.com/office/drawing/2014/main" val="1362512513"/>
                    </a:ext>
                  </a:extLst>
                </a:gridCol>
                <a:gridCol w="934278">
                  <a:extLst>
                    <a:ext uri="{9D8B030D-6E8A-4147-A177-3AD203B41FA5}">
                      <a16:colId xmlns:a16="http://schemas.microsoft.com/office/drawing/2014/main" val="3214567638"/>
                    </a:ext>
                  </a:extLst>
                </a:gridCol>
                <a:gridCol w="1092857">
                  <a:extLst>
                    <a:ext uri="{9D8B030D-6E8A-4147-A177-3AD203B41FA5}">
                      <a16:colId xmlns:a16="http://schemas.microsoft.com/office/drawing/2014/main" val="2882400035"/>
                    </a:ext>
                  </a:extLst>
                </a:gridCol>
                <a:gridCol w="1310244">
                  <a:extLst>
                    <a:ext uri="{9D8B030D-6E8A-4147-A177-3AD203B41FA5}">
                      <a16:colId xmlns:a16="http://schemas.microsoft.com/office/drawing/2014/main" val="2722828843"/>
                    </a:ext>
                  </a:extLst>
                </a:gridCol>
                <a:gridCol w="1282568">
                  <a:extLst>
                    <a:ext uri="{9D8B030D-6E8A-4147-A177-3AD203B41FA5}">
                      <a16:colId xmlns:a16="http://schemas.microsoft.com/office/drawing/2014/main" val="218370106"/>
                    </a:ext>
                  </a:extLst>
                </a:gridCol>
                <a:gridCol w="775252">
                  <a:extLst>
                    <a:ext uri="{9D8B030D-6E8A-4147-A177-3AD203B41FA5}">
                      <a16:colId xmlns:a16="http://schemas.microsoft.com/office/drawing/2014/main" val="565547129"/>
                    </a:ext>
                  </a:extLst>
                </a:gridCol>
              </a:tblGrid>
              <a:tr h="514792"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Radius</a:t>
                      </a:r>
                    </a:p>
                    <a:p>
                      <a:pPr algn="ctr"/>
                      <a:r>
                        <a:rPr lang="en-US" sz="1200" b="1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(miles)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Population</a:t>
                      </a:r>
                    </a:p>
                  </a:txBody>
                  <a:tcPr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Workforce</a:t>
                      </a:r>
                    </a:p>
                  </a:txBody>
                  <a:tcPr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Employment</a:t>
                      </a:r>
                    </a:p>
                  </a:txBody>
                  <a:tcPr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Avg. Earnings per Job</a:t>
                      </a:r>
                    </a:p>
                  </a:txBody>
                  <a:tcPr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Unemployment Rate</a:t>
                      </a:r>
                    </a:p>
                  </a:txBody>
                  <a:tcPr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Drive Time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5097882"/>
                  </a:ext>
                </a:extLst>
              </a:tr>
              <a:tr h="343845"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25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44,988</a:t>
                      </a:r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14,204</a:t>
                      </a:r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13,511</a:t>
                      </a:r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$58,543</a:t>
                      </a:r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4.9%</a:t>
                      </a:r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20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8681481"/>
                  </a:ext>
                </a:extLst>
              </a:tr>
              <a:tr h="343845"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50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108,212</a:t>
                      </a:r>
                    </a:p>
                  </a:txBody>
                  <a:tcP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38,932</a:t>
                      </a:r>
                    </a:p>
                  </a:txBody>
                  <a:tcP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37,001</a:t>
                      </a:r>
                    </a:p>
                  </a:txBody>
                  <a:tcP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$57,066</a:t>
                      </a:r>
                    </a:p>
                  </a:txBody>
                  <a:tcP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5.0%</a:t>
                      </a:r>
                    </a:p>
                  </a:txBody>
                  <a:tcP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45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7321084"/>
                  </a:ext>
                </a:extLst>
              </a:tr>
              <a:tr h="343845"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75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758,000</a:t>
                      </a:r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338,843</a:t>
                      </a:r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323,625</a:t>
                      </a:r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$63,521</a:t>
                      </a:r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4.5%</a:t>
                      </a:r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60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0959051"/>
                  </a:ext>
                </a:extLst>
              </a:tr>
              <a:tr h="343845"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100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3,550,725</a:t>
                      </a:r>
                    </a:p>
                  </a:txBody>
                  <a:tcPr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1,684,742</a:t>
                      </a:r>
                    </a:p>
                  </a:txBody>
                  <a:tcPr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1,614,034</a:t>
                      </a:r>
                    </a:p>
                  </a:txBody>
                  <a:tcPr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$67,606</a:t>
                      </a:r>
                    </a:p>
                  </a:txBody>
                  <a:tcPr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4.2%</a:t>
                      </a:r>
                    </a:p>
                  </a:txBody>
                  <a:tcPr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>
                          <a:solidFill>
                            <a:schemeClr val="tx1"/>
                          </a:solidFill>
                          <a:latin typeface="Aptos SemiBold" panose="020B0004020202020204" pitchFamily="34" charset="0"/>
                        </a:rPr>
                        <a:t>90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8376254"/>
                  </a:ext>
                </a:extLst>
              </a:tr>
            </a:tbl>
          </a:graphicData>
        </a:graphic>
      </p:graphicFrame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4A95BE1-C92F-F690-02AE-A97F1981816B}"/>
              </a:ext>
            </a:extLst>
          </p:cNvPr>
          <p:cNvSpPr/>
          <p:nvPr/>
        </p:nvSpPr>
        <p:spPr>
          <a:xfrm>
            <a:off x="268358" y="3542373"/>
            <a:ext cx="7563677" cy="1645854"/>
          </a:xfrm>
          <a:custGeom>
            <a:avLst/>
            <a:gdLst>
              <a:gd name="csX0" fmla="*/ 0 w 7712765"/>
              <a:gd name="csY0" fmla="*/ 1202635 h 1212574"/>
              <a:gd name="csX1" fmla="*/ 7712765 w 7712765"/>
              <a:gd name="csY1" fmla="*/ 1212574 h 1212574"/>
              <a:gd name="csX2" fmla="*/ 7195930 w 7712765"/>
              <a:gd name="csY2" fmla="*/ 0 h 12125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7712765" h="1212574">
                <a:moveTo>
                  <a:pt x="0" y="1202635"/>
                </a:moveTo>
                <a:lnTo>
                  <a:pt x="7712765" y="1212574"/>
                </a:lnTo>
                <a:lnTo>
                  <a:pt x="7195930" y="0"/>
                </a:lnTo>
              </a:path>
            </a:pathLst>
          </a:custGeom>
          <a:noFill/>
          <a:ln w="28575">
            <a:solidFill>
              <a:schemeClr val="accent5">
                <a:lumMod val="75000"/>
              </a:schemeClr>
            </a:solidFill>
            <a:headEnd w="lg" len="lg"/>
            <a:tailEnd type="stealth" w="med" len="lg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Isosceles Triangle 13">
            <a:extLst>
              <a:ext uri="{FF2B5EF4-FFF2-40B4-BE49-F238E27FC236}">
                <a16:creationId xmlns:a16="http://schemas.microsoft.com/office/drawing/2014/main" id="{83A88D72-14DF-FCF4-68AC-185DA433455E}"/>
              </a:ext>
            </a:extLst>
          </p:cNvPr>
          <p:cNvSpPr/>
          <p:nvPr/>
        </p:nvSpPr>
        <p:spPr>
          <a:xfrm rot="20317109">
            <a:off x="7309821" y="3553333"/>
            <a:ext cx="91026" cy="155679"/>
          </a:xfrm>
          <a:prstGeom prst="triangle">
            <a:avLst/>
          </a:prstGeom>
          <a:solidFill>
            <a:srgbClr val="4472C4"/>
          </a:solidFill>
          <a:ln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0E54F23-D0E7-7EA9-F925-3A075F5125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55542072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A529062-EED0-35BE-6ED9-D3484931BD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96742CAA-6085-465A-6575-00734E1F238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F5EFDF5D-12AF-EA2A-2924-F56D16D1FCB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4FD61CF6-3BEC-9A36-BFD2-7F9BAA237E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EAAF9059-F205-9E92-489A-498E17A9DF7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32B4A68D-B673-26F0-E9E1-A67D1B9C4FF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57B76F2B-0DC7-4C58-CFDF-7956295084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B96BB67-8BD0-B484-FA26-DDC56D1F25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6CA7121-EE90-F81D-E124-2E934E2C15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A828FB7-25DB-1CC4-8159-42FFAB25F9E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08E9018-7F1A-F616-90E3-744F2A8E22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14F6C0-9E55-BFC1-5FF1-62DA4705EED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790EC36-45C8-1BF0-C502-AC56E72F28D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28B0B5E-F0A5-24FC-DC62-39019218B86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3423F4-D2CE-7362-954F-022638717E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12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372B2C25-C259-F2BB-69F3-89ADADACAC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0903" y="194770"/>
            <a:ext cx="7886700" cy="832683"/>
          </a:xfrm>
        </p:spPr>
        <p:txBody>
          <a:bodyPr>
            <a:norm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Aptos ExtraBold" panose="020B0004020202020204" pitchFamily="34" charset="0"/>
              </a:rPr>
              <a:t>Demographics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E307DBCB-E1C0-F6E8-74D3-54A54513BB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84263" y="6405544"/>
            <a:ext cx="5525271" cy="266737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4315BAE-07A6-CAC0-0679-56A0AF5911CC}"/>
              </a:ext>
            </a:extLst>
          </p:cNvPr>
          <p:cNvSpPr txBox="1"/>
          <p:nvPr/>
        </p:nvSpPr>
        <p:spPr>
          <a:xfrm>
            <a:off x="4244010" y="1528277"/>
            <a:ext cx="4176302" cy="1292662"/>
          </a:xfrm>
          <a:prstGeom prst="rect">
            <a:avLst/>
          </a:prstGeom>
          <a:solidFill>
            <a:schemeClr val="bg1"/>
          </a:solidFill>
          <a:ln w="38100" cmpd="dbl">
            <a:solidFill>
              <a:schemeClr val="bg1">
                <a:lumMod val="75000"/>
              </a:schemeClr>
            </a:solidFill>
          </a:ln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County Seat – Live Oak County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Population increased by 39% since 2020 census  (2025 estimate by US Census Bureau)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3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Live expectancy 77.2 years (same as national avg. 77.6 years)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3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219560CD-917D-3AA4-D23F-A9664FFD2E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0903" y="1528278"/>
            <a:ext cx="3377493" cy="1292662"/>
          </a:xfrm>
          <a:prstGeom prst="rect">
            <a:avLst/>
          </a:prstGeom>
          <a:ln w="38100">
            <a:solidFill>
              <a:schemeClr val="bg1">
                <a:lumMod val="75000"/>
              </a:schemeClr>
            </a:solidFill>
          </a:ln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1C2A71EF-4B6A-1E4B-DD3F-5E65BFAE63D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0904" y="3274257"/>
            <a:ext cx="7799407" cy="2836149"/>
          </a:xfrm>
          <a:prstGeom prst="rect">
            <a:avLst/>
          </a:prstGeom>
          <a:ln w="38100">
            <a:solidFill>
              <a:schemeClr val="bg1">
                <a:lumMod val="75000"/>
              </a:schemeClr>
            </a:solidFill>
          </a:ln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23C10A9-70FE-0C54-CB5A-E375E32B9884}"/>
              </a:ext>
            </a:extLst>
          </p:cNvPr>
          <p:cNvSpPr txBox="1"/>
          <p:nvPr/>
        </p:nvSpPr>
        <p:spPr>
          <a:xfrm>
            <a:off x="636397" y="971793"/>
            <a:ext cx="406043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400" b="1" dirty="0">
                <a:solidFill>
                  <a:schemeClr val="bg1"/>
                </a:solidFill>
                <a:latin typeface="Aptos SemiBold" panose="020B0004020202020204" pitchFamily="34" charset="0"/>
              </a:rPr>
              <a:t>Growing Population +39%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FC7B6A34-D9BB-7F6C-A6A0-37BF6EBDA2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28950" y="6584948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356820530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472C4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C3081D0-A8DC-F474-ED40-0B5E3BA134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783C492B-73A4-3A4D-0D11-97977CC0B9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05A38062-1F51-4F52-74B3-C1849EFA082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D4E9E754-C862-8876-54C1-94530C5760B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2605489F-5809-0C75-AC48-C30B0E45D6E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66D93E9A-F5A5-DEF3-B20A-F76D54452A8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9F770E80-6EB3-208E-1E97-AE213644DD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16E7B2D2-3F6C-D9E5-54EA-3824E7F581A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ED3016B-743A-CC87-BE87-8DE307DA80C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01B1111-76AE-DC15-85E0-4F0CC61457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CA489EF-70CA-02F8-5993-E73FDEB90C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4857F05-42E8-6C67-46EB-E028F3212EB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B22F573-A6DD-514A-01BB-55A277665D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69D3422-E38D-9832-5257-C93D38E7B2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15ABD11-79C3-210D-5E44-C026C418B8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13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36" name="Title 1">
            <a:extLst>
              <a:ext uri="{FF2B5EF4-FFF2-40B4-BE49-F238E27FC236}">
                <a16:creationId xmlns:a16="http://schemas.microsoft.com/office/drawing/2014/main" id="{90164AD4-6F89-5B92-32B3-5C5B01491D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2561" y="225060"/>
            <a:ext cx="7896588" cy="684813"/>
          </a:xfrm>
        </p:spPr>
        <p:txBody>
          <a:bodyPr anchor="b">
            <a:noAutofit/>
          </a:bodyPr>
          <a:lstStyle/>
          <a:p>
            <a:r>
              <a:rPr lang="en-US" dirty="0">
                <a:solidFill>
                  <a:schemeClr val="bg1"/>
                </a:solidFill>
                <a:latin typeface="Aptos ExtraBold" panose="020B0004020202020204" pitchFamily="34" charset="0"/>
              </a:rPr>
              <a:t>George West Education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6EAEF46-6D9F-A41A-C4F4-FEE3C3F50EDD}"/>
              </a:ext>
            </a:extLst>
          </p:cNvPr>
          <p:cNvSpPr txBox="1"/>
          <p:nvPr/>
        </p:nvSpPr>
        <p:spPr>
          <a:xfrm>
            <a:off x="315080" y="5554733"/>
            <a:ext cx="4420888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>
                <a:latin typeface="Aptos SemiBold" panose="020B0004020202020204" pitchFamily="34" charset="0"/>
              </a:rPr>
              <a:t>source: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00" dirty="0">
                <a:latin typeface="Aptos SemiBold" panose="020B0004020202020204" pitchFamily="34" charset="0"/>
              </a:rPr>
              <a:t>Texas Education Agency (TEA) ranking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00" dirty="0">
                <a:latin typeface="Aptos SemiBold" panose="020B0004020202020204" pitchFamily="34" charset="0"/>
              </a:rPr>
              <a:t>NICHE  A </a:t>
            </a:r>
            <a:r>
              <a:rPr lang="en-US" sz="1200" dirty="0">
                <a:latin typeface="Aptos SemiBold" panose="020B0004020202020204" pitchFamily="34" charset="0"/>
              </a:rPr>
              <a:t>prominent</a:t>
            </a:r>
            <a:r>
              <a:rPr lang="en-US" sz="1100" dirty="0">
                <a:latin typeface="Aptos SemiBold" panose="020B0004020202020204" pitchFamily="34" charset="0"/>
              </a:rPr>
              <a:t> national ranking organization headquartered in Pittsburg, Pennsylvania.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A55C5B1-4758-486C-A4A7-9CC390B969C6}"/>
              </a:ext>
            </a:extLst>
          </p:cNvPr>
          <p:cNvSpPr txBox="1"/>
          <p:nvPr/>
        </p:nvSpPr>
        <p:spPr>
          <a:xfrm>
            <a:off x="675532" y="992308"/>
            <a:ext cx="406043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400" b="1" dirty="0">
                <a:solidFill>
                  <a:schemeClr val="bg1"/>
                </a:solidFill>
                <a:latin typeface="Aptos SemiBold" panose="020B0004020202020204" pitchFamily="34" charset="0"/>
              </a:rPr>
              <a:t>High Performing Schools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B8FF8AE0-1E62-9E91-F0DA-C8A8FE60D4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5080" y="2024318"/>
            <a:ext cx="5456941" cy="2904863"/>
          </a:xfrm>
          <a:prstGeom prst="rect">
            <a:avLst/>
          </a:prstGeom>
        </p:spPr>
      </p:pic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C710BC9C-A7C4-6393-5325-072EFE10D181}"/>
              </a:ext>
            </a:extLst>
          </p:cNvPr>
          <p:cNvSpPr/>
          <p:nvPr/>
        </p:nvSpPr>
        <p:spPr>
          <a:xfrm>
            <a:off x="296272" y="1982824"/>
            <a:ext cx="878272" cy="1346785"/>
          </a:xfrm>
          <a:custGeom>
            <a:avLst/>
            <a:gdLst>
              <a:gd name="csX0" fmla="*/ 9939 w 844826"/>
              <a:gd name="csY0" fmla="*/ 1232452 h 1232452"/>
              <a:gd name="csX1" fmla="*/ 844826 w 844826"/>
              <a:gd name="csY1" fmla="*/ 397565 h 1232452"/>
              <a:gd name="csX2" fmla="*/ 844826 w 844826"/>
              <a:gd name="csY2" fmla="*/ 0 h 1232452"/>
              <a:gd name="csX3" fmla="*/ 0 w 844826"/>
              <a:gd name="csY3" fmla="*/ 19878 h 1232452"/>
              <a:gd name="csX4" fmla="*/ 9939 w 844826"/>
              <a:gd name="csY4" fmla="*/ 1232452 h 12324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844826" h="1232452">
                <a:moveTo>
                  <a:pt x="9939" y="1232452"/>
                </a:moveTo>
                <a:lnTo>
                  <a:pt x="844826" y="397565"/>
                </a:lnTo>
                <a:lnTo>
                  <a:pt x="844826" y="0"/>
                </a:lnTo>
                <a:lnTo>
                  <a:pt x="0" y="19878"/>
                </a:lnTo>
                <a:lnTo>
                  <a:pt x="9939" y="1232452"/>
                </a:lnTo>
                <a:close/>
              </a:path>
            </a:pathLst>
          </a:custGeom>
          <a:solidFill>
            <a:srgbClr val="62A0A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0CBCC09-5F29-2233-9F1C-AEA13E02C40B}"/>
              </a:ext>
            </a:extLst>
          </p:cNvPr>
          <p:cNvSpPr/>
          <p:nvPr/>
        </p:nvSpPr>
        <p:spPr>
          <a:xfrm>
            <a:off x="5236020" y="1992763"/>
            <a:ext cx="1172816" cy="953760"/>
          </a:xfrm>
          <a:prstGeom prst="rect">
            <a:avLst/>
          </a:prstGeom>
          <a:solidFill>
            <a:srgbClr val="62A0A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B03CA19C-C413-398D-9D71-2AA0B2D97F3E}"/>
              </a:ext>
            </a:extLst>
          </p:cNvPr>
          <p:cNvSpPr/>
          <p:nvPr/>
        </p:nvSpPr>
        <p:spPr>
          <a:xfrm>
            <a:off x="4969565" y="2802835"/>
            <a:ext cx="964096" cy="695739"/>
          </a:xfrm>
          <a:custGeom>
            <a:avLst/>
            <a:gdLst>
              <a:gd name="csX0" fmla="*/ 0 w 964096"/>
              <a:gd name="csY0" fmla="*/ 407505 h 655983"/>
              <a:gd name="csX1" fmla="*/ 407505 w 964096"/>
              <a:gd name="csY1" fmla="*/ 0 h 655983"/>
              <a:gd name="csX2" fmla="*/ 954157 w 964096"/>
              <a:gd name="csY2" fmla="*/ 0 h 655983"/>
              <a:gd name="csX3" fmla="*/ 964096 w 964096"/>
              <a:gd name="csY3" fmla="*/ 655983 h 655983"/>
              <a:gd name="csX4" fmla="*/ 0 w 964096"/>
              <a:gd name="csY4" fmla="*/ 646044 h 655983"/>
              <a:gd name="csX5" fmla="*/ 0 w 964096"/>
              <a:gd name="csY5" fmla="*/ 407505 h 65598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964096" h="655983">
                <a:moveTo>
                  <a:pt x="0" y="407505"/>
                </a:moveTo>
                <a:lnTo>
                  <a:pt x="407505" y="0"/>
                </a:lnTo>
                <a:lnTo>
                  <a:pt x="954157" y="0"/>
                </a:lnTo>
                <a:lnTo>
                  <a:pt x="964096" y="655983"/>
                </a:lnTo>
                <a:lnTo>
                  <a:pt x="0" y="646044"/>
                </a:lnTo>
                <a:lnTo>
                  <a:pt x="0" y="407505"/>
                </a:lnTo>
                <a:close/>
              </a:path>
            </a:pathLst>
          </a:custGeom>
          <a:solidFill>
            <a:srgbClr val="62A0A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C6CB6164-547C-F94A-313D-5C1F5DA87D95}"/>
              </a:ext>
            </a:extLst>
          </p:cNvPr>
          <p:cNvSpPr/>
          <p:nvPr/>
        </p:nvSpPr>
        <p:spPr>
          <a:xfrm>
            <a:off x="4969565" y="3508513"/>
            <a:ext cx="821264" cy="1613678"/>
          </a:xfrm>
          <a:prstGeom prst="rect">
            <a:avLst/>
          </a:prstGeom>
          <a:solidFill>
            <a:srgbClr val="E7E6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7C6388B4-2D56-3209-3930-6DB1FA2FC0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14246" y="2319202"/>
            <a:ext cx="3745353" cy="3957480"/>
          </a:xfrm>
          <a:prstGeom prst="rect">
            <a:avLst/>
          </a:prstGeom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E17A3880-D8D6-C443-AEFC-1EB5B64507A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165179076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8243420-9D3F-9057-0845-9769C9525E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9B76623E-B850-3C92-5965-DEC412AF076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2593109B-D006-D427-3C79-60B8E2DC96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8899B2A-A8C9-18D7-7291-B03EB206D9C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8621ED1D-B37A-EA57-79D8-2E57AA1ECC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7AAD9D84-53EF-5A1C-841B-3EE4732B5B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EDCA22E-A455-EE3F-D379-9D0D951AA0D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E1C7C24-5857-9FFF-0E5D-09A5AEF7FE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72EC970-E5C6-1958-55CB-8A1CF361EF1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1BDEEBF-66DB-8F05-7C5F-EEA4ADC2F15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E470AD8-3016-A65F-488A-9E115222B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48E9FA-4E20-30C5-24CB-D6F518EC7F6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87AF53E-69C9-E467-4458-55B6B9F0C1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755548A-09A6-70C6-1DD7-712FB1AE67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58" name="Slide Number Placeholder 3">
            <a:extLst>
              <a:ext uri="{FF2B5EF4-FFF2-40B4-BE49-F238E27FC236}">
                <a16:creationId xmlns:a16="http://schemas.microsoft.com/office/drawing/2014/main" id="{D04E060A-31FE-55D2-8F1A-451B71B4C017}"/>
              </a:ext>
            </a:extLst>
          </p:cNvPr>
          <p:cNvSpPr txBox="1">
            <a:spLocks/>
          </p:cNvSpPr>
          <p:nvPr/>
        </p:nvSpPr>
        <p:spPr>
          <a:xfrm>
            <a:off x="8661654" y="6217920"/>
            <a:ext cx="480060" cy="64008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r" defTabSz="4572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smtClean="0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14</a:t>
            </a:fld>
            <a:endParaRPr lang="en-US" sz="1400" dirty="0">
              <a:solidFill>
                <a:schemeClr val="tx2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AA0293DD-0E20-D913-094A-04BC806019EE}"/>
              </a:ext>
            </a:extLst>
          </p:cNvPr>
          <p:cNvSpPr txBox="1"/>
          <p:nvPr/>
        </p:nvSpPr>
        <p:spPr>
          <a:xfrm>
            <a:off x="426694" y="88111"/>
            <a:ext cx="836566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dirty="0">
                <a:solidFill>
                  <a:schemeClr val="bg1"/>
                </a:solidFill>
                <a:latin typeface="Aptos ExtraBold" panose="020B0004020202020204" pitchFamily="34" charset="0"/>
              </a:rPr>
              <a:t>Low-Cost </a:t>
            </a:r>
            <a:r>
              <a:rPr lang="en-US" sz="4400" b="1" dirty="0">
                <a:solidFill>
                  <a:schemeClr val="bg1"/>
                </a:solidFill>
              </a:rPr>
              <a:t>Electric Rates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C23FDDD-F40E-CC31-8ED9-6DFCE83B1A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14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EA801B2-86D0-0697-FEBF-D186C835F806}"/>
              </a:ext>
            </a:extLst>
          </p:cNvPr>
          <p:cNvSpPr txBox="1"/>
          <p:nvPr/>
        </p:nvSpPr>
        <p:spPr>
          <a:xfrm>
            <a:off x="492530" y="916075"/>
            <a:ext cx="803590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400" b="1" dirty="0">
                <a:solidFill>
                  <a:schemeClr val="bg1"/>
                </a:solidFill>
                <a:latin typeface="Aptos SemiBold" panose="020B0004020202020204" pitchFamily="34" charset="0"/>
              </a:rPr>
              <a:t>Texas Ranks 3</a:t>
            </a:r>
            <a:r>
              <a:rPr lang="en-US" sz="2400" b="1" baseline="30000" dirty="0">
                <a:solidFill>
                  <a:schemeClr val="bg1"/>
                </a:solidFill>
                <a:latin typeface="Aptos SemiBold" panose="020B0004020202020204" pitchFamily="34" charset="0"/>
              </a:rPr>
              <a:t>rd</a:t>
            </a:r>
            <a:r>
              <a:rPr lang="en-US" sz="2400" b="1" dirty="0">
                <a:solidFill>
                  <a:schemeClr val="bg1"/>
                </a:solidFill>
                <a:latin typeface="Aptos SemiBold" panose="020B0004020202020204" pitchFamily="34" charset="0"/>
              </a:rPr>
              <a:t> Lowest Electric Rates in US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681C3B0-9B30-9207-C54C-4767C78BAB54}"/>
              </a:ext>
            </a:extLst>
          </p:cNvPr>
          <p:cNvSpPr txBox="1"/>
          <p:nvPr/>
        </p:nvSpPr>
        <p:spPr>
          <a:xfrm>
            <a:off x="5323597" y="6106164"/>
            <a:ext cx="3468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/>
              <a:t>US High state rate excludes Hawaii from data set</a:t>
            </a:r>
          </a:p>
        </p:txBody>
      </p: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835F5A27-8168-FA58-8189-D4BA0D9F45B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71568805"/>
              </p:ext>
            </p:extLst>
          </p:nvPr>
        </p:nvGraphicFramePr>
        <p:xfrm>
          <a:off x="3387014" y="1517563"/>
          <a:ext cx="5405339" cy="43511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93BB869D-1324-9EAF-CEB0-85AE916B96C4}"/>
              </a:ext>
            </a:extLst>
          </p:cNvPr>
          <p:cNvSpPr txBox="1"/>
          <p:nvPr/>
        </p:nvSpPr>
        <p:spPr>
          <a:xfrm>
            <a:off x="4134014" y="6338597"/>
            <a:ext cx="4394424" cy="281984"/>
          </a:xfrm>
          <a:prstGeom prst="rect">
            <a:avLst/>
          </a:prstGeom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dirty="0"/>
              <a:t>source: US Energy Information Administration (DoE) May 2026</a:t>
            </a:r>
          </a:p>
          <a:p>
            <a:pPr algn="r"/>
            <a:endParaRPr lang="en-US" sz="1100" kern="1200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515D710B-A59A-BC29-DFDD-931F92DAC601}"/>
              </a:ext>
            </a:extLst>
          </p:cNvPr>
          <p:cNvGrpSpPr/>
          <p:nvPr/>
        </p:nvGrpSpPr>
        <p:grpSpPr>
          <a:xfrm rot="21274857">
            <a:off x="448749" y="2608921"/>
            <a:ext cx="3065748" cy="932345"/>
            <a:chOff x="731429" y="2433346"/>
            <a:chExt cx="3311138" cy="748252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2EB30C3-6E92-6D55-500F-B5AD923367EB}"/>
                </a:ext>
              </a:extLst>
            </p:cNvPr>
            <p:cNvSpPr/>
            <p:nvPr/>
          </p:nvSpPr>
          <p:spPr>
            <a:xfrm rot="20629015">
              <a:off x="731429" y="2433346"/>
              <a:ext cx="3311138" cy="748252"/>
            </a:xfrm>
            <a:prstGeom prst="rect">
              <a:avLst/>
            </a:prstGeom>
            <a:noFill/>
            <a:ln w="412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01CB5993-1CB5-A19B-E6E4-DE95FC44A196}"/>
                </a:ext>
              </a:extLst>
            </p:cNvPr>
            <p:cNvSpPr txBox="1"/>
            <p:nvPr/>
          </p:nvSpPr>
          <p:spPr>
            <a:xfrm rot="20629015">
              <a:off x="848153" y="2552098"/>
              <a:ext cx="3080980" cy="51871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Rockwell Extra Bold" panose="02060903040505020403" pitchFamily="18" charset="0"/>
                </a:rPr>
                <a:t>3</a:t>
              </a:r>
              <a:r>
                <a:rPr lang="en-US" sz="2000" b="1" baseline="30000" dirty="0">
                  <a:latin typeface="Rockwell Extra Bold" panose="02060903040505020403" pitchFamily="18" charset="0"/>
                </a:rPr>
                <a:t>rd</a:t>
              </a:r>
              <a:r>
                <a:rPr lang="en-US" b="1" dirty="0">
                  <a:latin typeface="Rockwell Extra Bold" panose="02060903040505020403" pitchFamily="18" charset="0"/>
                </a:rPr>
                <a:t> lowest electric rates  in U.S.</a:t>
              </a:r>
            </a:p>
          </p:txBody>
        </p:sp>
      </p:grp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CFB093A8-E265-5BB2-001C-36A9D4CEB969}"/>
              </a:ext>
            </a:extLst>
          </p:cNvPr>
          <p:cNvCxnSpPr/>
          <p:nvPr/>
        </p:nvCxnSpPr>
        <p:spPr>
          <a:xfrm flipH="1">
            <a:off x="3101009" y="4451178"/>
            <a:ext cx="5560645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099B5B61-ADBE-5940-EA07-F6C6D3FD4CF4}"/>
              </a:ext>
            </a:extLst>
          </p:cNvPr>
          <p:cNvSpPr/>
          <p:nvPr/>
        </p:nvSpPr>
        <p:spPr>
          <a:xfrm>
            <a:off x="1865152" y="4250841"/>
            <a:ext cx="1563575" cy="31837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schemeClr val="tx1"/>
                </a:solidFill>
              </a:rPr>
              <a:t>Texas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227D185-F955-B076-3545-4497AF5DFD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28950" y="6515375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146121495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45FE780-8F98-1AD6-DFCB-0F9458124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39CAD3B4-465F-73DC-7E5A-CC4CFEBE66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7B4F2D98-8C79-E8C6-4F48-E1DE0576682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70CA661-1C3D-F83E-D998-53B1F609971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655EAF54-96A0-E5AA-A9A0-4B0230EFBA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2E47B411-458D-89C8-D282-8F704AAAB0A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031BBDE-C5A9-F3BC-8DF8-418CA1954F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305FB61-84F2-0090-7734-E802B455AE8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DFBA219-E4DA-C853-71B9-86801BA327B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AC9A25-B71A-2BF4-59D5-0C7BA20C757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39517E7-F11C-8EEA-1B0F-67FA0F446BF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57E5DD6-DE0B-9418-A464-BA8D9E45F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946119FD-3F8E-5069-C0D0-A8EB0813CB5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8F6A2A4-A73E-6F22-6ECF-599E5772EB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58" name="Slide Number Placeholder 3">
            <a:extLst>
              <a:ext uri="{FF2B5EF4-FFF2-40B4-BE49-F238E27FC236}">
                <a16:creationId xmlns:a16="http://schemas.microsoft.com/office/drawing/2014/main" id="{EDC4AD22-50B9-6C1E-CF66-42C1D57B12C2}"/>
              </a:ext>
            </a:extLst>
          </p:cNvPr>
          <p:cNvSpPr txBox="1">
            <a:spLocks/>
          </p:cNvSpPr>
          <p:nvPr/>
        </p:nvSpPr>
        <p:spPr>
          <a:xfrm>
            <a:off x="8661654" y="6217920"/>
            <a:ext cx="480060" cy="64008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r" defTabSz="4572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smtClean="0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15</a:t>
            </a:fld>
            <a:endParaRPr lang="en-US" sz="1400" dirty="0">
              <a:solidFill>
                <a:schemeClr val="tx2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BC5BB225-AD96-162C-62E8-19598055A282}"/>
              </a:ext>
            </a:extLst>
          </p:cNvPr>
          <p:cNvSpPr txBox="1"/>
          <p:nvPr/>
        </p:nvSpPr>
        <p:spPr>
          <a:xfrm>
            <a:off x="426694" y="88111"/>
            <a:ext cx="840919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dirty="0">
                <a:solidFill>
                  <a:schemeClr val="bg1"/>
                </a:solidFill>
                <a:latin typeface="Aptos ExtraBold" panose="020B0004020202020204" pitchFamily="34" charset="0"/>
              </a:rPr>
              <a:t>Reliable</a:t>
            </a:r>
            <a:r>
              <a:rPr lang="en-US" sz="4400" b="1" dirty="0">
                <a:solidFill>
                  <a:schemeClr val="bg1"/>
                </a:solidFill>
              </a:rPr>
              <a:t> Electric / Excess Capacity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160B705-F4D0-639D-A89A-131922F651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15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2529855-00A7-0B42-178D-07E42046C082}"/>
              </a:ext>
            </a:extLst>
          </p:cNvPr>
          <p:cNvSpPr txBox="1"/>
          <p:nvPr/>
        </p:nvSpPr>
        <p:spPr>
          <a:xfrm>
            <a:off x="459761" y="853899"/>
            <a:ext cx="629241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400" b="1" dirty="0">
                <a:solidFill>
                  <a:schemeClr val="bg1"/>
                </a:solidFill>
                <a:latin typeface="Aptos SemiBold" panose="020B0004020202020204" pitchFamily="34" charset="0"/>
              </a:rPr>
              <a:t>Texas Maintains Surplus Power Reserves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12F2555E-23B2-3735-A1BF-4B4CABAE8B31}"/>
              </a:ext>
            </a:extLst>
          </p:cNvPr>
          <p:cNvSpPr txBox="1"/>
          <p:nvPr/>
        </p:nvSpPr>
        <p:spPr>
          <a:xfrm>
            <a:off x="2225662" y="1374780"/>
            <a:ext cx="6069548" cy="1477328"/>
          </a:xfrm>
          <a:prstGeom prst="rect">
            <a:avLst/>
          </a:prstGeom>
          <a:solidFill>
            <a:srgbClr val="62A0AA"/>
          </a:solidFill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latin typeface="Aptos ExtraBold" panose="020B0004020202020204" pitchFamily="34" charset="0"/>
              </a:rPr>
              <a:t>TEXAS ALL-TIME RECORD DEMAND</a:t>
            </a:r>
            <a:r>
              <a:rPr lang="en-US" dirty="0">
                <a:solidFill>
                  <a:schemeClr val="bg1"/>
                </a:solidFill>
                <a:latin typeface="Aptos SemiBold" panose="020B0004020202020204" pitchFamily="34" charset="0"/>
              </a:rPr>
              <a:t> (source: ERCOT)</a:t>
            </a:r>
            <a:r>
              <a:rPr lang="en-US" b="1" dirty="0">
                <a:solidFill>
                  <a:schemeClr val="bg1"/>
                </a:solidFill>
                <a:latin typeface="Aptos ExtraBold" panose="020B0004020202020204" pitchFamily="34" charset="0"/>
              </a:rPr>
              <a:t>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bg1"/>
                </a:solidFill>
                <a:latin typeface="Aptos SemiBold" panose="020B0004020202020204" pitchFamily="34" charset="0"/>
              </a:rPr>
              <a:t>July 22, 2026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bg1"/>
                </a:solidFill>
                <a:latin typeface="Aptos SemiBold" panose="020B0004020202020204" pitchFamily="34" charset="0"/>
              </a:rPr>
              <a:t>Peak demand = 91,303 MW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bg1"/>
                </a:solidFill>
                <a:latin typeface="Aptos SemiBold" panose="020B0004020202020204" pitchFamily="34" charset="0"/>
              </a:rPr>
              <a:t>Available capacity = 113,529 MW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bg1"/>
                </a:solidFill>
                <a:latin typeface="Aptos SemiBold" panose="020B0004020202020204" pitchFamily="34" charset="0"/>
              </a:rPr>
              <a:t>Reserves = 22,226 MW (20%)</a:t>
            </a:r>
          </a:p>
        </p:txBody>
      </p:sp>
      <p:pic>
        <p:nvPicPr>
          <p:cNvPr id="49" name="Picture 48">
            <a:extLst>
              <a:ext uri="{FF2B5EF4-FFF2-40B4-BE49-F238E27FC236}">
                <a16:creationId xmlns:a16="http://schemas.microsoft.com/office/drawing/2014/main" id="{C3473223-0E47-02A6-78C0-B7C07446BE8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36307" y="2949188"/>
            <a:ext cx="3874796" cy="3567158"/>
          </a:xfrm>
          <a:prstGeom prst="rect">
            <a:avLst/>
          </a:prstGeom>
          <a:ln w="38100">
            <a:solidFill>
              <a:schemeClr val="bg1">
                <a:lumMod val="75000"/>
              </a:schemeClr>
            </a:solidFill>
          </a:ln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1AE6EBAF-A253-58ED-6A59-49A2A7B6E2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9761" y="2949188"/>
            <a:ext cx="4040806" cy="3567158"/>
          </a:xfrm>
          <a:prstGeom prst="rect">
            <a:avLst/>
          </a:prstGeom>
          <a:ln w="38100">
            <a:solidFill>
              <a:schemeClr val="bg1">
                <a:lumMod val="75000"/>
              </a:schemeClr>
            </a:solidFill>
          </a:ln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A725FB82-9AB3-8112-A4C4-81AB890B287F}"/>
              </a:ext>
            </a:extLst>
          </p:cNvPr>
          <p:cNvSpPr txBox="1"/>
          <p:nvPr/>
        </p:nvSpPr>
        <p:spPr>
          <a:xfrm>
            <a:off x="4972363" y="6239347"/>
            <a:ext cx="349927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/>
              <a:t>ERCOT – Electrical Reliability Council of Texas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F220A1C-63C3-1A08-4EA5-7368F70F0821}"/>
              </a:ext>
            </a:extLst>
          </p:cNvPr>
          <p:cNvSpPr txBox="1"/>
          <p:nvPr/>
        </p:nvSpPr>
        <p:spPr>
          <a:xfrm>
            <a:off x="3664964" y="6143419"/>
            <a:ext cx="64273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/>
              <a:t>ERCOT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9D7BFB1-C7B9-BDDB-7375-8C37C2E0F0E7}"/>
              </a:ext>
            </a:extLst>
          </p:cNvPr>
          <p:cNvSpPr txBox="1"/>
          <p:nvPr/>
        </p:nvSpPr>
        <p:spPr>
          <a:xfrm>
            <a:off x="7958629" y="6143419"/>
            <a:ext cx="64273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/>
              <a:t>ERCOT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2A516AEC-90DA-34EA-DF42-2662C5E57E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28950" y="6525314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416515113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1B26EAF-3DB6-D435-838E-6E7276C470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0AF77F40-14CD-0945-BC6D-CD2DEC2F46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1CB959E3-A03B-8E7F-CB00-63EE1E59B4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718E864-6C49-04CC-3F4A-573FEF4A613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3CBA3435-B8C3-DE84-CEAF-C01303446C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807BF619-5ABA-CB20-A1BE-D05C12420CF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72A5B0B0-78FC-1743-7F13-D1E4E998614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D9F3C20-5FBC-0157-B948-DB83AF79CB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F783318-6268-DC14-A87B-F9947930C9C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31DA4A4-87A9-7B15-7684-BDEF106091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FC6573A-784A-1CE7-A2FF-27B8433897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0EAC8A1-4A2F-07DC-829F-A131B830CA1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7793215-5A17-EBBC-7F20-D653935E077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3547545-D5DA-06D7-EF42-83AE50724C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58" name="Slide Number Placeholder 3">
            <a:extLst>
              <a:ext uri="{FF2B5EF4-FFF2-40B4-BE49-F238E27FC236}">
                <a16:creationId xmlns:a16="http://schemas.microsoft.com/office/drawing/2014/main" id="{9F14389C-DF0D-1EBA-6BB7-660235BE2987}"/>
              </a:ext>
            </a:extLst>
          </p:cNvPr>
          <p:cNvSpPr txBox="1">
            <a:spLocks/>
          </p:cNvSpPr>
          <p:nvPr/>
        </p:nvSpPr>
        <p:spPr>
          <a:xfrm>
            <a:off x="8661654" y="6217920"/>
            <a:ext cx="480060" cy="64008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defPPr>
              <a:defRPr lang="en-US"/>
            </a:defPPr>
            <a:lvl1pPr marL="0" algn="r" defTabSz="4572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smtClean="0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16</a:t>
            </a:fld>
            <a:endParaRPr lang="en-US" sz="1400" dirty="0">
              <a:solidFill>
                <a:schemeClr val="tx2"/>
              </a:solidFill>
            </a:endParaRPr>
          </a:p>
        </p:txBody>
      </p:sp>
      <p:sp>
        <p:nvSpPr>
          <p:cNvPr id="60" name="Callout: Line 59">
            <a:extLst>
              <a:ext uri="{FF2B5EF4-FFF2-40B4-BE49-F238E27FC236}">
                <a16:creationId xmlns:a16="http://schemas.microsoft.com/office/drawing/2014/main" id="{AE5587D2-18FE-FDDE-A342-F57FC368FA2F}"/>
              </a:ext>
            </a:extLst>
          </p:cNvPr>
          <p:cNvSpPr/>
          <p:nvPr/>
        </p:nvSpPr>
        <p:spPr>
          <a:xfrm>
            <a:off x="5559708" y="1797561"/>
            <a:ext cx="858111" cy="539823"/>
          </a:xfrm>
          <a:prstGeom prst="borderCallout1">
            <a:avLst>
              <a:gd name="adj1" fmla="val 18750"/>
              <a:gd name="adj2" fmla="val -8333"/>
              <a:gd name="adj3" fmla="val 51854"/>
              <a:gd name="adj4" fmla="val -40572"/>
            </a:avLst>
          </a:prstGeom>
          <a:solidFill>
            <a:schemeClr val="bg1"/>
          </a:solidFill>
          <a:ln w="3175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rgbClr val="FF0000"/>
                </a:solidFill>
              </a:rPr>
              <a:t>AEP</a:t>
            </a:r>
          </a:p>
          <a:p>
            <a:pPr algn="ctr"/>
            <a:r>
              <a:rPr lang="en-US" sz="1400" b="1" dirty="0">
                <a:solidFill>
                  <a:srgbClr val="FF0000"/>
                </a:solidFill>
              </a:rPr>
              <a:t>Deregulated Electricity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806979D-39AE-F146-8487-78952CF43D2B}"/>
              </a:ext>
            </a:extLst>
          </p:cNvPr>
          <p:cNvGrpSpPr/>
          <p:nvPr/>
        </p:nvGrpSpPr>
        <p:grpSpPr>
          <a:xfrm>
            <a:off x="4949557" y="90322"/>
            <a:ext cx="4194443" cy="6445001"/>
            <a:chOff x="4949557" y="90322"/>
            <a:chExt cx="4194443" cy="6445001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188F505B-1835-3726-897B-236BE6B6A5FE}"/>
                </a:ext>
              </a:extLst>
            </p:cNvPr>
            <p:cNvGrpSpPr/>
            <p:nvPr/>
          </p:nvGrpSpPr>
          <p:grpSpPr>
            <a:xfrm>
              <a:off x="4949557" y="90322"/>
              <a:ext cx="4194443" cy="6431060"/>
              <a:chOff x="2292239" y="88716"/>
              <a:chExt cx="4194443" cy="6431060"/>
            </a:xfrm>
          </p:grpSpPr>
          <p:pic>
            <p:nvPicPr>
              <p:cNvPr id="67" name="Picture 66">
                <a:extLst>
                  <a:ext uri="{FF2B5EF4-FFF2-40B4-BE49-F238E27FC236}">
                    <a16:creationId xmlns:a16="http://schemas.microsoft.com/office/drawing/2014/main" id="{011D39A6-906E-50E9-07DF-D7740342F3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2361195" y="2627764"/>
                <a:ext cx="3948765" cy="2047384"/>
              </a:xfrm>
              <a:prstGeom prst="rect">
                <a:avLst/>
              </a:prstGeom>
            </p:spPr>
          </p:pic>
          <p:pic>
            <p:nvPicPr>
              <p:cNvPr id="68" name="Picture 67">
                <a:extLst>
                  <a:ext uri="{FF2B5EF4-FFF2-40B4-BE49-F238E27FC236}">
                    <a16:creationId xmlns:a16="http://schemas.microsoft.com/office/drawing/2014/main" id="{F70C3F5C-9DA2-263F-0678-6784FD69FE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89927" y="4430000"/>
                <a:ext cx="4096755" cy="2089776"/>
              </a:xfrm>
              <a:prstGeom prst="rect">
                <a:avLst/>
              </a:prstGeom>
            </p:spPr>
          </p:pic>
          <p:pic>
            <p:nvPicPr>
              <p:cNvPr id="69" name="Picture 68">
                <a:extLst>
                  <a:ext uri="{FF2B5EF4-FFF2-40B4-BE49-F238E27FC236}">
                    <a16:creationId xmlns:a16="http://schemas.microsoft.com/office/drawing/2014/main" id="{AC36BC83-B38F-F5C0-BD9C-222AA48B46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341317" y="537988"/>
                <a:ext cx="3919565" cy="2089776"/>
              </a:xfrm>
              <a:prstGeom prst="rect">
                <a:avLst/>
              </a:prstGeom>
            </p:spPr>
          </p:pic>
          <p:pic>
            <p:nvPicPr>
              <p:cNvPr id="70" name="Picture 69">
                <a:extLst>
                  <a:ext uri="{FF2B5EF4-FFF2-40B4-BE49-F238E27FC236}">
                    <a16:creationId xmlns:a16="http://schemas.microsoft.com/office/drawing/2014/main" id="{20D5BCAF-DF92-86D1-AEC3-4AA3E09A2F2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92239" y="88716"/>
                <a:ext cx="3641421" cy="612946"/>
              </a:xfrm>
              <a:prstGeom prst="rect">
                <a:avLst/>
              </a:prstGeom>
            </p:spPr>
          </p:pic>
        </p:grp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40C03B4F-0D93-0A62-49E2-449C4C1381F0}"/>
                </a:ext>
              </a:extLst>
            </p:cNvPr>
            <p:cNvSpPr/>
            <p:nvPr/>
          </p:nvSpPr>
          <p:spPr>
            <a:xfrm>
              <a:off x="5581809" y="2311193"/>
              <a:ext cx="2395330" cy="2007704"/>
            </a:xfrm>
            <a:custGeom>
              <a:avLst/>
              <a:gdLst>
                <a:gd name="csX0" fmla="*/ 596348 w 2395330"/>
                <a:gd name="csY0" fmla="*/ 0 h 2007704"/>
                <a:gd name="csX1" fmla="*/ 487017 w 2395330"/>
                <a:gd name="csY1" fmla="*/ 159026 h 2007704"/>
                <a:gd name="csX2" fmla="*/ 407504 w 2395330"/>
                <a:gd name="csY2" fmla="*/ 149087 h 2007704"/>
                <a:gd name="csX3" fmla="*/ 308113 w 2395330"/>
                <a:gd name="csY3" fmla="*/ 298174 h 2007704"/>
                <a:gd name="csX4" fmla="*/ 327991 w 2395330"/>
                <a:gd name="csY4" fmla="*/ 327991 h 2007704"/>
                <a:gd name="csX5" fmla="*/ 258417 w 2395330"/>
                <a:gd name="csY5" fmla="*/ 536713 h 2007704"/>
                <a:gd name="csX6" fmla="*/ 258417 w 2395330"/>
                <a:gd name="csY6" fmla="*/ 596348 h 2007704"/>
                <a:gd name="csX7" fmla="*/ 178904 w 2395330"/>
                <a:gd name="csY7" fmla="*/ 685800 h 2007704"/>
                <a:gd name="csX8" fmla="*/ 0 w 2395330"/>
                <a:gd name="csY8" fmla="*/ 775252 h 2007704"/>
                <a:gd name="csX9" fmla="*/ 168965 w 2395330"/>
                <a:gd name="csY9" fmla="*/ 854765 h 2007704"/>
                <a:gd name="csX10" fmla="*/ 238539 w 2395330"/>
                <a:gd name="csY10" fmla="*/ 844826 h 2007704"/>
                <a:gd name="csX11" fmla="*/ 238539 w 2395330"/>
                <a:gd name="csY11" fmla="*/ 954156 h 2007704"/>
                <a:gd name="csX12" fmla="*/ 526774 w 2395330"/>
                <a:gd name="csY12" fmla="*/ 1123122 h 2007704"/>
                <a:gd name="csX13" fmla="*/ 566530 w 2395330"/>
                <a:gd name="csY13" fmla="*/ 1192696 h 2007704"/>
                <a:gd name="csX14" fmla="*/ 576469 w 2395330"/>
                <a:gd name="csY14" fmla="*/ 1341783 h 2007704"/>
                <a:gd name="csX15" fmla="*/ 646043 w 2395330"/>
                <a:gd name="csY15" fmla="*/ 1341783 h 2007704"/>
                <a:gd name="csX16" fmla="*/ 665922 w 2395330"/>
                <a:gd name="csY16" fmla="*/ 1530626 h 2007704"/>
                <a:gd name="csX17" fmla="*/ 735496 w 2395330"/>
                <a:gd name="csY17" fmla="*/ 1520687 h 2007704"/>
                <a:gd name="csX18" fmla="*/ 725556 w 2395330"/>
                <a:gd name="csY18" fmla="*/ 1620078 h 2007704"/>
                <a:gd name="csX19" fmla="*/ 805069 w 2395330"/>
                <a:gd name="csY19" fmla="*/ 1610139 h 2007704"/>
                <a:gd name="csX20" fmla="*/ 805069 w 2395330"/>
                <a:gd name="csY20" fmla="*/ 1679713 h 2007704"/>
                <a:gd name="csX21" fmla="*/ 735496 w 2395330"/>
                <a:gd name="csY21" fmla="*/ 1669774 h 2007704"/>
                <a:gd name="csX22" fmla="*/ 655982 w 2395330"/>
                <a:gd name="csY22" fmla="*/ 1838739 h 2007704"/>
                <a:gd name="csX23" fmla="*/ 745435 w 2395330"/>
                <a:gd name="csY23" fmla="*/ 1928191 h 2007704"/>
                <a:gd name="csX24" fmla="*/ 815009 w 2395330"/>
                <a:gd name="csY24" fmla="*/ 1838739 h 2007704"/>
                <a:gd name="csX25" fmla="*/ 815009 w 2395330"/>
                <a:gd name="csY25" fmla="*/ 1928191 h 2007704"/>
                <a:gd name="csX26" fmla="*/ 904461 w 2395330"/>
                <a:gd name="csY26" fmla="*/ 1928191 h 2007704"/>
                <a:gd name="csX27" fmla="*/ 1003852 w 2395330"/>
                <a:gd name="csY27" fmla="*/ 2007704 h 2007704"/>
                <a:gd name="csX28" fmla="*/ 1391478 w 2395330"/>
                <a:gd name="csY28" fmla="*/ 1918252 h 2007704"/>
                <a:gd name="csX29" fmla="*/ 1411356 w 2395330"/>
                <a:gd name="csY29" fmla="*/ 1759226 h 2007704"/>
                <a:gd name="csX30" fmla="*/ 1480930 w 2395330"/>
                <a:gd name="csY30" fmla="*/ 1759226 h 2007704"/>
                <a:gd name="csX31" fmla="*/ 1490869 w 2395330"/>
                <a:gd name="csY31" fmla="*/ 1600200 h 2007704"/>
                <a:gd name="csX32" fmla="*/ 1570382 w 2395330"/>
                <a:gd name="csY32" fmla="*/ 1610139 h 2007704"/>
                <a:gd name="csX33" fmla="*/ 1570382 w 2395330"/>
                <a:gd name="csY33" fmla="*/ 1520687 h 2007704"/>
                <a:gd name="csX34" fmla="*/ 1649896 w 2395330"/>
                <a:gd name="csY34" fmla="*/ 1510748 h 2007704"/>
                <a:gd name="csX35" fmla="*/ 1580322 w 2395330"/>
                <a:gd name="csY35" fmla="*/ 1431235 h 2007704"/>
                <a:gd name="csX36" fmla="*/ 1659835 w 2395330"/>
                <a:gd name="csY36" fmla="*/ 1431235 h 2007704"/>
                <a:gd name="csX37" fmla="*/ 1878496 w 2395330"/>
                <a:gd name="csY37" fmla="*/ 1043609 h 2007704"/>
                <a:gd name="csX38" fmla="*/ 1967948 w 2395330"/>
                <a:gd name="csY38" fmla="*/ 1023730 h 2007704"/>
                <a:gd name="csX39" fmla="*/ 1898374 w 2395330"/>
                <a:gd name="csY39" fmla="*/ 944217 h 2007704"/>
                <a:gd name="csX40" fmla="*/ 1958009 w 2395330"/>
                <a:gd name="csY40" fmla="*/ 854765 h 2007704"/>
                <a:gd name="csX41" fmla="*/ 2057400 w 2395330"/>
                <a:gd name="csY41" fmla="*/ 854765 h 2007704"/>
                <a:gd name="csX42" fmla="*/ 2266122 w 2395330"/>
                <a:gd name="csY42" fmla="*/ 974035 h 2007704"/>
                <a:gd name="csX43" fmla="*/ 2395330 w 2395330"/>
                <a:gd name="csY43" fmla="*/ 964096 h 2007704"/>
                <a:gd name="csX44" fmla="*/ 1908313 w 2395330"/>
                <a:gd name="csY44" fmla="*/ 69574 h 2007704"/>
                <a:gd name="csX45" fmla="*/ 1480930 w 2395330"/>
                <a:gd name="csY45" fmla="*/ 79513 h 2007704"/>
                <a:gd name="csX46" fmla="*/ 1480930 w 2395330"/>
                <a:gd name="csY46" fmla="*/ 457200 h 2007704"/>
                <a:gd name="csX47" fmla="*/ 1739348 w 2395330"/>
                <a:gd name="csY47" fmla="*/ 447261 h 2007704"/>
                <a:gd name="csX48" fmla="*/ 1729409 w 2395330"/>
                <a:gd name="csY48" fmla="*/ 536713 h 2007704"/>
                <a:gd name="csX49" fmla="*/ 1232452 w 2395330"/>
                <a:gd name="csY49" fmla="*/ 526774 h 2007704"/>
                <a:gd name="csX50" fmla="*/ 1232452 w 2395330"/>
                <a:gd name="csY50" fmla="*/ 427383 h 2007704"/>
                <a:gd name="csX51" fmla="*/ 1073426 w 2395330"/>
                <a:gd name="csY51" fmla="*/ 268356 h 2007704"/>
                <a:gd name="csX52" fmla="*/ 596348 w 2395330"/>
                <a:gd name="csY52" fmla="*/ 0 h 20077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</a:cxnLst>
              <a:rect l="l" t="t" r="r" b="b"/>
              <a:pathLst>
                <a:path w="2395330" h="2007704">
                  <a:moveTo>
                    <a:pt x="596348" y="0"/>
                  </a:moveTo>
                  <a:lnTo>
                    <a:pt x="487017" y="159026"/>
                  </a:lnTo>
                  <a:lnTo>
                    <a:pt x="407504" y="149087"/>
                  </a:lnTo>
                  <a:lnTo>
                    <a:pt x="308113" y="298174"/>
                  </a:lnTo>
                  <a:lnTo>
                    <a:pt x="327991" y="327991"/>
                  </a:lnTo>
                  <a:lnTo>
                    <a:pt x="258417" y="536713"/>
                  </a:lnTo>
                  <a:lnTo>
                    <a:pt x="258417" y="596348"/>
                  </a:lnTo>
                  <a:lnTo>
                    <a:pt x="178904" y="685800"/>
                  </a:lnTo>
                  <a:lnTo>
                    <a:pt x="0" y="775252"/>
                  </a:lnTo>
                  <a:lnTo>
                    <a:pt x="168965" y="854765"/>
                  </a:lnTo>
                  <a:lnTo>
                    <a:pt x="238539" y="844826"/>
                  </a:lnTo>
                  <a:lnTo>
                    <a:pt x="238539" y="954156"/>
                  </a:lnTo>
                  <a:lnTo>
                    <a:pt x="526774" y="1123122"/>
                  </a:lnTo>
                  <a:lnTo>
                    <a:pt x="566530" y="1192696"/>
                  </a:lnTo>
                  <a:lnTo>
                    <a:pt x="576469" y="1341783"/>
                  </a:lnTo>
                  <a:lnTo>
                    <a:pt x="646043" y="1341783"/>
                  </a:lnTo>
                  <a:lnTo>
                    <a:pt x="665922" y="1530626"/>
                  </a:lnTo>
                  <a:lnTo>
                    <a:pt x="735496" y="1520687"/>
                  </a:lnTo>
                  <a:lnTo>
                    <a:pt x="725556" y="1620078"/>
                  </a:lnTo>
                  <a:lnTo>
                    <a:pt x="805069" y="1610139"/>
                  </a:lnTo>
                  <a:lnTo>
                    <a:pt x="805069" y="1679713"/>
                  </a:lnTo>
                  <a:lnTo>
                    <a:pt x="735496" y="1669774"/>
                  </a:lnTo>
                  <a:lnTo>
                    <a:pt x="655982" y="1838739"/>
                  </a:lnTo>
                  <a:lnTo>
                    <a:pt x="745435" y="1928191"/>
                  </a:lnTo>
                  <a:lnTo>
                    <a:pt x="815009" y="1838739"/>
                  </a:lnTo>
                  <a:lnTo>
                    <a:pt x="815009" y="1928191"/>
                  </a:lnTo>
                  <a:lnTo>
                    <a:pt x="904461" y="1928191"/>
                  </a:lnTo>
                  <a:lnTo>
                    <a:pt x="1003852" y="2007704"/>
                  </a:lnTo>
                  <a:lnTo>
                    <a:pt x="1391478" y="1918252"/>
                  </a:lnTo>
                  <a:lnTo>
                    <a:pt x="1411356" y="1759226"/>
                  </a:lnTo>
                  <a:lnTo>
                    <a:pt x="1480930" y="1759226"/>
                  </a:lnTo>
                  <a:lnTo>
                    <a:pt x="1490869" y="1600200"/>
                  </a:lnTo>
                  <a:lnTo>
                    <a:pt x="1570382" y="1610139"/>
                  </a:lnTo>
                  <a:lnTo>
                    <a:pt x="1570382" y="1520687"/>
                  </a:lnTo>
                  <a:lnTo>
                    <a:pt x="1649896" y="1510748"/>
                  </a:lnTo>
                  <a:lnTo>
                    <a:pt x="1580322" y="1431235"/>
                  </a:lnTo>
                  <a:lnTo>
                    <a:pt x="1659835" y="1431235"/>
                  </a:lnTo>
                  <a:lnTo>
                    <a:pt x="1878496" y="1043609"/>
                  </a:lnTo>
                  <a:lnTo>
                    <a:pt x="1967948" y="1023730"/>
                  </a:lnTo>
                  <a:lnTo>
                    <a:pt x="1898374" y="944217"/>
                  </a:lnTo>
                  <a:lnTo>
                    <a:pt x="1958009" y="854765"/>
                  </a:lnTo>
                  <a:lnTo>
                    <a:pt x="2057400" y="854765"/>
                  </a:lnTo>
                  <a:lnTo>
                    <a:pt x="2266122" y="974035"/>
                  </a:lnTo>
                  <a:lnTo>
                    <a:pt x="2395330" y="964096"/>
                  </a:lnTo>
                  <a:lnTo>
                    <a:pt x="1908313" y="69574"/>
                  </a:lnTo>
                  <a:lnTo>
                    <a:pt x="1480930" y="79513"/>
                  </a:lnTo>
                  <a:lnTo>
                    <a:pt x="1480930" y="457200"/>
                  </a:lnTo>
                  <a:lnTo>
                    <a:pt x="1739348" y="447261"/>
                  </a:lnTo>
                  <a:lnTo>
                    <a:pt x="1729409" y="536713"/>
                  </a:lnTo>
                  <a:lnTo>
                    <a:pt x="1232452" y="526774"/>
                  </a:lnTo>
                  <a:lnTo>
                    <a:pt x="1232452" y="427383"/>
                  </a:lnTo>
                  <a:lnTo>
                    <a:pt x="1073426" y="268356"/>
                  </a:lnTo>
                  <a:lnTo>
                    <a:pt x="596348" y="0"/>
                  </a:lnTo>
                  <a:close/>
                </a:path>
              </a:pathLst>
            </a:custGeom>
            <a:noFill/>
            <a:ln w="31750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6EEA31F-70F2-A1F1-18C2-25B18ED1A8F4}"/>
                </a:ext>
              </a:extLst>
            </p:cNvPr>
            <p:cNvSpPr/>
            <p:nvPr/>
          </p:nvSpPr>
          <p:spPr>
            <a:xfrm>
              <a:off x="7778357" y="4587254"/>
              <a:ext cx="1361661" cy="1948069"/>
            </a:xfrm>
            <a:custGeom>
              <a:avLst/>
              <a:gdLst>
                <a:gd name="csX0" fmla="*/ 457200 w 1361661"/>
                <a:gd name="csY0" fmla="*/ 0 h 1948069"/>
                <a:gd name="csX1" fmla="*/ 457200 w 1361661"/>
                <a:gd name="csY1" fmla="*/ 0 h 1948069"/>
                <a:gd name="csX2" fmla="*/ 387626 w 1361661"/>
                <a:gd name="csY2" fmla="*/ 29817 h 1948069"/>
                <a:gd name="csX3" fmla="*/ 377687 w 1361661"/>
                <a:gd name="csY3" fmla="*/ 109330 h 1948069"/>
                <a:gd name="csX4" fmla="*/ 308113 w 1361661"/>
                <a:gd name="csY4" fmla="*/ 159026 h 1948069"/>
                <a:gd name="csX5" fmla="*/ 655982 w 1361661"/>
                <a:gd name="csY5" fmla="*/ 924339 h 1948069"/>
                <a:gd name="csX6" fmla="*/ 606287 w 1361661"/>
                <a:gd name="csY6" fmla="*/ 934278 h 1948069"/>
                <a:gd name="csX7" fmla="*/ 636104 w 1361661"/>
                <a:gd name="csY7" fmla="*/ 993913 h 1948069"/>
                <a:gd name="csX8" fmla="*/ 298174 w 1361661"/>
                <a:gd name="csY8" fmla="*/ 1152939 h 1948069"/>
                <a:gd name="csX9" fmla="*/ 178904 w 1361661"/>
                <a:gd name="csY9" fmla="*/ 1282148 h 1948069"/>
                <a:gd name="csX10" fmla="*/ 79513 w 1361661"/>
                <a:gd name="csY10" fmla="*/ 1232452 h 1948069"/>
                <a:gd name="csX11" fmla="*/ 69574 w 1361661"/>
                <a:gd name="csY11" fmla="*/ 1262269 h 1948069"/>
                <a:gd name="csX12" fmla="*/ 39756 w 1361661"/>
                <a:gd name="csY12" fmla="*/ 1292087 h 1948069"/>
                <a:gd name="csX13" fmla="*/ 9939 w 1361661"/>
                <a:gd name="csY13" fmla="*/ 1302026 h 1948069"/>
                <a:gd name="csX14" fmla="*/ 0 w 1361661"/>
                <a:gd name="csY14" fmla="*/ 1341782 h 1948069"/>
                <a:gd name="csX15" fmla="*/ 59634 w 1361661"/>
                <a:gd name="csY15" fmla="*/ 1341782 h 1948069"/>
                <a:gd name="csX16" fmla="*/ 109330 w 1361661"/>
                <a:gd name="csY16" fmla="*/ 1510748 h 1948069"/>
                <a:gd name="csX17" fmla="*/ 79513 w 1361661"/>
                <a:gd name="csY17" fmla="*/ 1669774 h 1948069"/>
                <a:gd name="csX18" fmla="*/ 109330 w 1361661"/>
                <a:gd name="csY18" fmla="*/ 1848678 h 1948069"/>
                <a:gd name="csX19" fmla="*/ 347869 w 1361661"/>
                <a:gd name="csY19" fmla="*/ 1878495 h 1948069"/>
                <a:gd name="csX20" fmla="*/ 397565 w 1361661"/>
                <a:gd name="csY20" fmla="*/ 1948069 h 1948069"/>
                <a:gd name="csX21" fmla="*/ 447261 w 1361661"/>
                <a:gd name="csY21" fmla="*/ 1938130 h 1948069"/>
                <a:gd name="csX22" fmla="*/ 526774 w 1361661"/>
                <a:gd name="csY22" fmla="*/ 1868556 h 1948069"/>
                <a:gd name="csX23" fmla="*/ 526774 w 1361661"/>
                <a:gd name="csY23" fmla="*/ 1868556 h 1948069"/>
                <a:gd name="csX24" fmla="*/ 616226 w 1361661"/>
                <a:gd name="csY24" fmla="*/ 1818861 h 1948069"/>
                <a:gd name="csX25" fmla="*/ 715617 w 1361661"/>
                <a:gd name="csY25" fmla="*/ 1838739 h 1948069"/>
                <a:gd name="csX26" fmla="*/ 745434 w 1361661"/>
                <a:gd name="csY26" fmla="*/ 1888435 h 1948069"/>
                <a:gd name="csX27" fmla="*/ 765313 w 1361661"/>
                <a:gd name="csY27" fmla="*/ 1878495 h 1948069"/>
                <a:gd name="csX28" fmla="*/ 765313 w 1361661"/>
                <a:gd name="csY28" fmla="*/ 1898374 h 1948069"/>
                <a:gd name="csX29" fmla="*/ 775252 w 1361661"/>
                <a:gd name="csY29" fmla="*/ 1928191 h 1948069"/>
                <a:gd name="csX30" fmla="*/ 1053548 w 1361661"/>
                <a:gd name="csY30" fmla="*/ 1938130 h 1948069"/>
                <a:gd name="csX31" fmla="*/ 1083365 w 1361661"/>
                <a:gd name="csY31" fmla="*/ 1848678 h 1948069"/>
                <a:gd name="csX32" fmla="*/ 1202634 w 1361661"/>
                <a:gd name="csY32" fmla="*/ 1709530 h 1948069"/>
                <a:gd name="csX33" fmla="*/ 1361661 w 1361661"/>
                <a:gd name="csY33" fmla="*/ 1858617 h 1948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1361661" h="1948069">
                  <a:moveTo>
                    <a:pt x="457200" y="0"/>
                  </a:moveTo>
                  <a:lnTo>
                    <a:pt x="457200" y="0"/>
                  </a:lnTo>
                  <a:lnTo>
                    <a:pt x="387626" y="29817"/>
                  </a:lnTo>
                  <a:lnTo>
                    <a:pt x="377687" y="109330"/>
                  </a:lnTo>
                  <a:lnTo>
                    <a:pt x="308113" y="159026"/>
                  </a:lnTo>
                  <a:lnTo>
                    <a:pt x="655982" y="924339"/>
                  </a:lnTo>
                  <a:lnTo>
                    <a:pt x="606287" y="934278"/>
                  </a:lnTo>
                  <a:lnTo>
                    <a:pt x="636104" y="993913"/>
                  </a:lnTo>
                  <a:lnTo>
                    <a:pt x="298174" y="1152939"/>
                  </a:lnTo>
                  <a:lnTo>
                    <a:pt x="178904" y="1282148"/>
                  </a:lnTo>
                  <a:lnTo>
                    <a:pt x="79513" y="1232452"/>
                  </a:lnTo>
                  <a:lnTo>
                    <a:pt x="69574" y="1262269"/>
                  </a:lnTo>
                  <a:lnTo>
                    <a:pt x="39756" y="1292087"/>
                  </a:lnTo>
                  <a:lnTo>
                    <a:pt x="9939" y="1302026"/>
                  </a:lnTo>
                  <a:lnTo>
                    <a:pt x="0" y="1341782"/>
                  </a:lnTo>
                  <a:lnTo>
                    <a:pt x="59634" y="1341782"/>
                  </a:lnTo>
                  <a:lnTo>
                    <a:pt x="109330" y="1510748"/>
                  </a:lnTo>
                  <a:lnTo>
                    <a:pt x="79513" y="1669774"/>
                  </a:lnTo>
                  <a:lnTo>
                    <a:pt x="109330" y="1848678"/>
                  </a:lnTo>
                  <a:lnTo>
                    <a:pt x="347869" y="1878495"/>
                  </a:lnTo>
                  <a:lnTo>
                    <a:pt x="397565" y="1948069"/>
                  </a:lnTo>
                  <a:lnTo>
                    <a:pt x="447261" y="1938130"/>
                  </a:lnTo>
                  <a:lnTo>
                    <a:pt x="526774" y="1868556"/>
                  </a:lnTo>
                  <a:lnTo>
                    <a:pt x="526774" y="1868556"/>
                  </a:lnTo>
                  <a:lnTo>
                    <a:pt x="616226" y="1818861"/>
                  </a:lnTo>
                  <a:lnTo>
                    <a:pt x="715617" y="1838739"/>
                  </a:lnTo>
                  <a:lnTo>
                    <a:pt x="745434" y="1888435"/>
                  </a:lnTo>
                  <a:lnTo>
                    <a:pt x="765313" y="1878495"/>
                  </a:lnTo>
                  <a:lnTo>
                    <a:pt x="765313" y="1898374"/>
                  </a:lnTo>
                  <a:lnTo>
                    <a:pt x="775252" y="1928191"/>
                  </a:lnTo>
                  <a:lnTo>
                    <a:pt x="1053548" y="1938130"/>
                  </a:lnTo>
                  <a:lnTo>
                    <a:pt x="1083365" y="1848678"/>
                  </a:lnTo>
                  <a:lnTo>
                    <a:pt x="1202634" y="1709530"/>
                  </a:lnTo>
                  <a:lnTo>
                    <a:pt x="1361661" y="1858617"/>
                  </a:lnTo>
                </a:path>
              </a:pathLst>
            </a:custGeom>
            <a:noFill/>
            <a:ln w="31750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5F620EF-04D0-EDB7-8ADB-9BE4F88844C3}"/>
                </a:ext>
              </a:extLst>
            </p:cNvPr>
            <p:cNvSpPr/>
            <p:nvPr/>
          </p:nvSpPr>
          <p:spPr>
            <a:xfrm>
              <a:off x="8235557" y="4597193"/>
              <a:ext cx="894521" cy="944217"/>
            </a:xfrm>
            <a:custGeom>
              <a:avLst/>
              <a:gdLst>
                <a:gd name="csX0" fmla="*/ 0 w 894521"/>
                <a:gd name="csY0" fmla="*/ 0 h 944217"/>
                <a:gd name="csX1" fmla="*/ 99391 w 894521"/>
                <a:gd name="csY1" fmla="*/ 49696 h 944217"/>
                <a:gd name="csX2" fmla="*/ 377687 w 894521"/>
                <a:gd name="csY2" fmla="*/ 606287 h 944217"/>
                <a:gd name="csX3" fmla="*/ 606287 w 894521"/>
                <a:gd name="csY3" fmla="*/ 944217 h 944217"/>
                <a:gd name="csX4" fmla="*/ 815008 w 894521"/>
                <a:gd name="csY4" fmla="*/ 745435 h 944217"/>
                <a:gd name="csX5" fmla="*/ 795130 w 894521"/>
                <a:gd name="csY5" fmla="*/ 646043 h 944217"/>
                <a:gd name="csX6" fmla="*/ 894521 w 894521"/>
                <a:gd name="csY6" fmla="*/ 477078 h 944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894521" h="944217">
                  <a:moveTo>
                    <a:pt x="0" y="0"/>
                  </a:moveTo>
                  <a:lnTo>
                    <a:pt x="99391" y="49696"/>
                  </a:lnTo>
                  <a:lnTo>
                    <a:pt x="377687" y="606287"/>
                  </a:lnTo>
                  <a:lnTo>
                    <a:pt x="606287" y="944217"/>
                  </a:lnTo>
                  <a:lnTo>
                    <a:pt x="815008" y="745435"/>
                  </a:lnTo>
                  <a:lnTo>
                    <a:pt x="795130" y="646043"/>
                  </a:lnTo>
                  <a:lnTo>
                    <a:pt x="894521" y="477078"/>
                  </a:lnTo>
                </a:path>
              </a:pathLst>
            </a:cu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F0DFF4E-16A6-40C6-8C6E-FA8199E252C3}"/>
                </a:ext>
              </a:extLst>
            </p:cNvPr>
            <p:cNvSpPr/>
            <p:nvPr/>
          </p:nvSpPr>
          <p:spPr>
            <a:xfrm>
              <a:off x="5109192" y="197472"/>
              <a:ext cx="3955774" cy="6251713"/>
            </a:xfrm>
            <a:custGeom>
              <a:avLst/>
              <a:gdLst>
                <a:gd name="csX0" fmla="*/ 1759226 w 3955774"/>
                <a:gd name="csY0" fmla="*/ 0 h 6251713"/>
                <a:gd name="csX1" fmla="*/ 0 w 3955774"/>
                <a:gd name="csY1" fmla="*/ 1480930 h 6251713"/>
                <a:gd name="csX2" fmla="*/ 39757 w 3955774"/>
                <a:gd name="csY2" fmla="*/ 6251713 h 6251713"/>
                <a:gd name="csX3" fmla="*/ 3240157 w 3955774"/>
                <a:gd name="csY3" fmla="*/ 6221895 h 6251713"/>
                <a:gd name="csX4" fmla="*/ 3220278 w 3955774"/>
                <a:gd name="csY4" fmla="*/ 6003234 h 6251713"/>
                <a:gd name="csX5" fmla="*/ 3190461 w 3955774"/>
                <a:gd name="csY5" fmla="*/ 5854147 h 6251713"/>
                <a:gd name="csX6" fmla="*/ 3220278 w 3955774"/>
                <a:gd name="csY6" fmla="*/ 5734878 h 6251713"/>
                <a:gd name="csX7" fmla="*/ 3955774 w 3955774"/>
                <a:gd name="csY7" fmla="*/ 5158408 h 6251713"/>
                <a:gd name="csX8" fmla="*/ 1808922 w 3955774"/>
                <a:gd name="csY8" fmla="*/ 1063487 h 6251713"/>
                <a:gd name="csX9" fmla="*/ 2454965 w 3955774"/>
                <a:gd name="csY9" fmla="*/ 824947 h 6251713"/>
                <a:gd name="csX10" fmla="*/ 1759226 w 3955774"/>
                <a:gd name="csY10" fmla="*/ 0 h 62517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955774" h="6251713">
                  <a:moveTo>
                    <a:pt x="1759226" y="0"/>
                  </a:moveTo>
                  <a:lnTo>
                    <a:pt x="0" y="1480930"/>
                  </a:lnTo>
                  <a:lnTo>
                    <a:pt x="39757" y="6251713"/>
                  </a:lnTo>
                  <a:lnTo>
                    <a:pt x="3240157" y="6221895"/>
                  </a:lnTo>
                  <a:lnTo>
                    <a:pt x="3220278" y="6003234"/>
                  </a:lnTo>
                  <a:lnTo>
                    <a:pt x="3190461" y="5854147"/>
                  </a:lnTo>
                  <a:lnTo>
                    <a:pt x="3220278" y="5734878"/>
                  </a:lnTo>
                  <a:lnTo>
                    <a:pt x="3955774" y="5158408"/>
                  </a:lnTo>
                  <a:lnTo>
                    <a:pt x="1808922" y="1063487"/>
                  </a:lnTo>
                  <a:lnTo>
                    <a:pt x="2454965" y="824947"/>
                  </a:lnTo>
                  <a:lnTo>
                    <a:pt x="1759226" y="0"/>
                  </a:lnTo>
                  <a:close/>
                </a:path>
              </a:pathLst>
            </a:custGeom>
            <a:noFill/>
            <a:ln w="3492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66949E63-3A8B-BC32-05AE-BA7F488112BC}"/>
              </a:ext>
            </a:extLst>
          </p:cNvPr>
          <p:cNvSpPr txBox="1"/>
          <p:nvPr/>
        </p:nvSpPr>
        <p:spPr>
          <a:xfrm>
            <a:off x="426694" y="88111"/>
            <a:ext cx="8540584" cy="1323439"/>
          </a:xfrm>
          <a:prstGeom prst="rect">
            <a:avLst/>
          </a:prstGeom>
          <a:solidFill>
            <a:srgbClr val="62A0AA"/>
          </a:solidFill>
        </p:spPr>
        <p:txBody>
          <a:bodyPr wrap="square" rtlCol="0">
            <a:spAutoFit/>
          </a:bodyPr>
          <a:lstStyle/>
          <a:p>
            <a:r>
              <a:rPr lang="en-US" sz="4400" b="1" dirty="0">
                <a:solidFill>
                  <a:schemeClr val="bg1"/>
                </a:solidFill>
              </a:rPr>
              <a:t>Deregulated Power</a:t>
            </a:r>
          </a:p>
          <a:p>
            <a:endParaRPr lang="en-US" sz="3600" b="1" dirty="0">
              <a:solidFill>
                <a:schemeClr val="bg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49356DA-4423-C3EB-8C1F-530A7D4A0A2F}"/>
              </a:ext>
            </a:extLst>
          </p:cNvPr>
          <p:cNvSpPr txBox="1"/>
          <p:nvPr/>
        </p:nvSpPr>
        <p:spPr>
          <a:xfrm>
            <a:off x="6593965" y="6568072"/>
            <a:ext cx="33794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Aptos SemiBold" panose="020B0004020202020204" pitchFamily="34" charset="0"/>
              </a:rPr>
              <a:t>source: Public Utility of Texas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A8EFB2B1-DB47-3300-7E56-ECDA05483F4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5737" y="2609492"/>
            <a:ext cx="4655757" cy="3905953"/>
          </a:xfrm>
          <a:prstGeom prst="rect">
            <a:avLst/>
          </a:prstGeom>
          <a:ln w="47625">
            <a:solidFill>
              <a:schemeClr val="bg1">
                <a:lumMod val="65000"/>
              </a:schemeClr>
            </a:solidFill>
          </a:ln>
        </p:spPr>
      </p:pic>
      <p:sp>
        <p:nvSpPr>
          <p:cNvPr id="74" name="TextBox 73">
            <a:extLst>
              <a:ext uri="{FF2B5EF4-FFF2-40B4-BE49-F238E27FC236}">
                <a16:creationId xmlns:a16="http://schemas.microsoft.com/office/drawing/2014/main" id="{8CE004FE-9F50-4EFC-945B-46D9698FCB57}"/>
              </a:ext>
            </a:extLst>
          </p:cNvPr>
          <p:cNvSpPr txBox="1"/>
          <p:nvPr/>
        </p:nvSpPr>
        <p:spPr>
          <a:xfrm>
            <a:off x="1905698" y="4061106"/>
            <a:ext cx="1435937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rgbClr val="FF0000"/>
                </a:solidFill>
              </a:rPr>
              <a:t>AEP</a:t>
            </a:r>
          </a:p>
          <a:p>
            <a:pPr algn="ctr"/>
            <a:r>
              <a:rPr lang="en-US" b="1" dirty="0">
                <a:solidFill>
                  <a:srgbClr val="FF0000"/>
                </a:solidFill>
              </a:rPr>
              <a:t>Deregulated Electricity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F061751-F327-D163-4D34-E243D6AE9BBB}"/>
              </a:ext>
            </a:extLst>
          </p:cNvPr>
          <p:cNvSpPr txBox="1"/>
          <p:nvPr/>
        </p:nvSpPr>
        <p:spPr>
          <a:xfrm>
            <a:off x="6146355" y="3084212"/>
            <a:ext cx="14359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rgbClr val="FF0000"/>
                </a:solidFill>
              </a:rPr>
              <a:t>AEP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9F56BE3-F40A-8918-8670-64CCB8499885}"/>
              </a:ext>
            </a:extLst>
          </p:cNvPr>
          <p:cNvSpPr txBox="1"/>
          <p:nvPr/>
        </p:nvSpPr>
        <p:spPr>
          <a:xfrm>
            <a:off x="7668784" y="5918026"/>
            <a:ext cx="14359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rgbClr val="FF0000"/>
                </a:solidFill>
              </a:rPr>
              <a:t>AEP</a:t>
            </a:r>
          </a:p>
        </p:txBody>
      </p:sp>
      <p:pic>
        <p:nvPicPr>
          <p:cNvPr id="15" name="Picture 14" descr="Red Heart">
            <a:extLst>
              <a:ext uri="{FF2B5EF4-FFF2-40B4-BE49-F238E27FC236}">
                <a16:creationId xmlns:a16="http://schemas.microsoft.com/office/drawing/2014/main" id="{0CC53942-3394-731B-665D-1BFC21BC870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236970" y="5721113"/>
            <a:ext cx="393826" cy="393826"/>
          </a:xfrm>
          <a:prstGeom prst="rect">
            <a:avLst/>
          </a:prstGeom>
        </p:spPr>
      </p:pic>
      <p:pic>
        <p:nvPicPr>
          <p:cNvPr id="17" name="Picture 16" descr="Red Heart">
            <a:extLst>
              <a:ext uri="{FF2B5EF4-FFF2-40B4-BE49-F238E27FC236}">
                <a16:creationId xmlns:a16="http://schemas.microsoft.com/office/drawing/2014/main" id="{28FFE8D4-46FA-D8E7-7A23-7BF89C60EEA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86055" y="3970962"/>
            <a:ext cx="224590" cy="22459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5D88342D-2956-3483-1F06-9A02A142757F}"/>
              </a:ext>
            </a:extLst>
          </p:cNvPr>
          <p:cNvSpPr txBox="1"/>
          <p:nvPr/>
        </p:nvSpPr>
        <p:spPr>
          <a:xfrm>
            <a:off x="462893" y="935655"/>
            <a:ext cx="800295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400" b="1" dirty="0">
                <a:solidFill>
                  <a:schemeClr val="bg1"/>
                </a:solidFill>
                <a:latin typeface="Aptos SemiBold" panose="020B0004020202020204" pitchFamily="34" charset="0"/>
              </a:rPr>
              <a:t>Large Buyers Can Negotiate Electric Rates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C3D7D7A-84D7-5CD8-E4E4-4F7FC8D64998}"/>
              </a:ext>
            </a:extLst>
          </p:cNvPr>
          <p:cNvSpPr txBox="1"/>
          <p:nvPr/>
        </p:nvSpPr>
        <p:spPr>
          <a:xfrm>
            <a:off x="592813" y="1536234"/>
            <a:ext cx="4328267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bg1"/>
                </a:solidFill>
                <a:latin typeface="Aptos SemiBold" panose="020B0004020202020204" pitchFamily="34" charset="0"/>
              </a:rPr>
              <a:t>Dual Certification Area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bg1"/>
                </a:solidFill>
                <a:latin typeface="Aptos SemiBold" panose="020B0004020202020204" pitchFamily="34" charset="0"/>
              </a:rPr>
              <a:t>AEP Texas (red Line) - deregulated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bg1"/>
                </a:solidFill>
                <a:latin typeface="Aptos SemiBold" panose="020B0004020202020204" pitchFamily="34" charset="0"/>
              </a:rPr>
              <a:t>San Patricio (yellow) – not deregulated</a:t>
            </a:r>
          </a:p>
        </p:txBody>
      </p:sp>
      <p:sp>
        <p:nvSpPr>
          <p:cNvPr id="73" name="Arrow: Left 72">
            <a:extLst>
              <a:ext uri="{FF2B5EF4-FFF2-40B4-BE49-F238E27FC236}">
                <a16:creationId xmlns:a16="http://schemas.microsoft.com/office/drawing/2014/main" id="{3ADD51AD-3FD5-7602-261B-F279FB26EAE2}"/>
              </a:ext>
            </a:extLst>
          </p:cNvPr>
          <p:cNvSpPr/>
          <p:nvPr/>
        </p:nvSpPr>
        <p:spPr>
          <a:xfrm rot="20236798">
            <a:off x="4107088" y="2749575"/>
            <a:ext cx="1821120" cy="1495506"/>
          </a:xfrm>
          <a:prstGeom prst="leftArrow">
            <a:avLst/>
          </a:prstGeom>
          <a:solidFill>
            <a:srgbClr val="00B0F0">
              <a:alpha val="54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AC8003AD-93CF-021F-64FB-18DE3CA1F389}"/>
              </a:ext>
            </a:extLst>
          </p:cNvPr>
          <p:cNvSpPr/>
          <p:nvPr/>
        </p:nvSpPr>
        <p:spPr>
          <a:xfrm>
            <a:off x="8816010" y="2604051"/>
            <a:ext cx="337930" cy="4025397"/>
          </a:xfrm>
          <a:custGeom>
            <a:avLst/>
            <a:gdLst>
              <a:gd name="csX0" fmla="*/ 39757 w 288235"/>
              <a:gd name="csY0" fmla="*/ 0 h 3955774"/>
              <a:gd name="csX1" fmla="*/ 278296 w 288235"/>
              <a:gd name="csY1" fmla="*/ 0 h 3955774"/>
              <a:gd name="csX2" fmla="*/ 288235 w 288235"/>
              <a:gd name="csY2" fmla="*/ 3955774 h 3955774"/>
              <a:gd name="csX3" fmla="*/ 0 w 288235"/>
              <a:gd name="csY3" fmla="*/ 3955774 h 3955774"/>
              <a:gd name="csX4" fmla="*/ 39757 w 288235"/>
              <a:gd name="csY4" fmla="*/ 0 h 3955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288235" h="3955774">
                <a:moveTo>
                  <a:pt x="39757" y="0"/>
                </a:moveTo>
                <a:lnTo>
                  <a:pt x="278296" y="0"/>
                </a:lnTo>
                <a:lnTo>
                  <a:pt x="288235" y="3955774"/>
                </a:lnTo>
                <a:lnTo>
                  <a:pt x="0" y="3955774"/>
                </a:lnTo>
                <a:lnTo>
                  <a:pt x="39757" y="0"/>
                </a:lnTo>
                <a:close/>
              </a:path>
            </a:pathLst>
          </a:custGeom>
          <a:solidFill>
            <a:srgbClr val="E7E6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C86424F-771A-A0E4-D030-0F38DE20B5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1" y="63074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16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E9278DC3-4A17-0CF9-C394-E657122554F6}"/>
              </a:ext>
            </a:extLst>
          </p:cNvPr>
          <p:cNvSpPr/>
          <p:nvPr/>
        </p:nvSpPr>
        <p:spPr>
          <a:xfrm>
            <a:off x="8915400" y="2534478"/>
            <a:ext cx="238539" cy="1003852"/>
          </a:xfrm>
          <a:custGeom>
            <a:avLst/>
            <a:gdLst>
              <a:gd name="csX0" fmla="*/ 0 w 238539"/>
              <a:gd name="csY0" fmla="*/ 0 h 1003852"/>
              <a:gd name="csX1" fmla="*/ 228600 w 238539"/>
              <a:gd name="csY1" fmla="*/ 0 h 1003852"/>
              <a:gd name="csX2" fmla="*/ 238539 w 238539"/>
              <a:gd name="csY2" fmla="*/ 1003852 h 1003852"/>
              <a:gd name="csX3" fmla="*/ 0 w 238539"/>
              <a:gd name="csY3" fmla="*/ 1003852 h 1003852"/>
              <a:gd name="csX4" fmla="*/ 0 w 238539"/>
              <a:gd name="csY4" fmla="*/ 0 h 100385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238539" h="1003852">
                <a:moveTo>
                  <a:pt x="0" y="0"/>
                </a:moveTo>
                <a:lnTo>
                  <a:pt x="228600" y="0"/>
                </a:lnTo>
                <a:lnTo>
                  <a:pt x="238539" y="1003852"/>
                </a:lnTo>
                <a:lnTo>
                  <a:pt x="0" y="1003852"/>
                </a:lnTo>
                <a:lnTo>
                  <a:pt x="0" y="0"/>
                </a:lnTo>
                <a:close/>
              </a:path>
            </a:pathLst>
          </a:custGeom>
          <a:solidFill>
            <a:srgbClr val="72AAB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3188BB3C-46F4-6E8B-13FA-C4B6B960043D}"/>
              </a:ext>
            </a:extLst>
          </p:cNvPr>
          <p:cNvSpPr/>
          <p:nvPr/>
        </p:nvSpPr>
        <p:spPr>
          <a:xfrm>
            <a:off x="4989443" y="1411357"/>
            <a:ext cx="3935896" cy="5128591"/>
          </a:xfrm>
          <a:custGeom>
            <a:avLst/>
            <a:gdLst>
              <a:gd name="csX0" fmla="*/ 0 w 3935896"/>
              <a:gd name="csY0" fmla="*/ 0 h 5128591"/>
              <a:gd name="csX1" fmla="*/ 59635 w 3935896"/>
              <a:gd name="csY1" fmla="*/ 5128591 h 5128591"/>
              <a:gd name="csX2" fmla="*/ 3836505 w 3935896"/>
              <a:gd name="csY2" fmla="*/ 5108713 h 5128591"/>
              <a:gd name="csX3" fmla="*/ 3935896 w 3935896"/>
              <a:gd name="csY3" fmla="*/ 0 h 5128591"/>
              <a:gd name="csX4" fmla="*/ 0 w 3935896"/>
              <a:gd name="csY4" fmla="*/ 0 h 512859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3935896" h="5128591">
                <a:moveTo>
                  <a:pt x="0" y="0"/>
                </a:moveTo>
                <a:lnTo>
                  <a:pt x="59635" y="5128591"/>
                </a:lnTo>
                <a:lnTo>
                  <a:pt x="3836505" y="5108713"/>
                </a:lnTo>
                <a:lnTo>
                  <a:pt x="3935896" y="0"/>
                </a:lnTo>
                <a:lnTo>
                  <a:pt x="0" y="0"/>
                </a:lnTo>
                <a:close/>
              </a:path>
            </a:pathLst>
          </a:custGeom>
          <a:noFill/>
          <a:ln w="4762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A8B271A7-8394-521C-9629-9E30CA5907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28950" y="6545192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25503604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62A0A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C3420C89-0B09-4632-A4AF-3971D08BF7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4E5CBA61-BF74-40B4-A3A8-366BBA626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AC27E70C-5470-4262-B9CE-AE52C51CF4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B5C7D35F-738C-47DF-AD6E-859806E4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740F8C8B-E52F-46CF-89C7-51C6A037CF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C96327-2200-0BF7-06F1-F50969A06A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17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13D5E68-5A8E-4557-F324-BD49C19486CB}"/>
              </a:ext>
            </a:extLst>
          </p:cNvPr>
          <p:cNvSpPr txBox="1"/>
          <p:nvPr/>
        </p:nvSpPr>
        <p:spPr>
          <a:xfrm>
            <a:off x="426694" y="88111"/>
            <a:ext cx="795403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dirty="0">
                <a:solidFill>
                  <a:schemeClr val="bg1"/>
                </a:solidFill>
                <a:latin typeface="Aptos ExtraBold" panose="020B0004020202020204" pitchFamily="34" charset="0"/>
              </a:rPr>
              <a:t>Abundant Natural Gas</a:t>
            </a:r>
            <a:endParaRPr lang="en-US" sz="2000" b="1" dirty="0">
              <a:solidFill>
                <a:schemeClr val="bg1"/>
              </a:solidFill>
              <a:latin typeface="Aptos ExtraBold" panose="020B0004020202020204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F9E8DFE-6FEB-4B02-4B0A-2BDC3808E50D}"/>
              </a:ext>
            </a:extLst>
          </p:cNvPr>
          <p:cNvSpPr txBox="1"/>
          <p:nvPr/>
        </p:nvSpPr>
        <p:spPr>
          <a:xfrm>
            <a:off x="202159" y="1127548"/>
            <a:ext cx="4800433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200" dirty="0">
                <a:solidFill>
                  <a:schemeClr val="bg1"/>
                </a:solidFill>
                <a:latin typeface="Aptos ExtraBold" panose="020B0004020202020204" pitchFamily="34" charset="0"/>
              </a:rPr>
              <a:t>148,697,124,000 cu ft </a:t>
            </a:r>
            <a:r>
              <a:rPr lang="en-US" sz="2200" b="1" dirty="0">
                <a:solidFill>
                  <a:schemeClr val="bg1"/>
                </a:solidFill>
                <a:latin typeface="Aptos SemiBold" panose="020B0004020202020204" pitchFamily="34" charset="0"/>
              </a:rPr>
              <a:t>Live Oak County Annual Gas Production</a:t>
            </a:r>
          </a:p>
          <a:p>
            <a:pPr marL="342900" indent="-342900">
              <a:buFont typeface="Wingdings" panose="05000000000000000000" pitchFamily="2" charset="2"/>
              <a:buChar char="Ø"/>
            </a:pPr>
            <a:endParaRPr lang="en-US" sz="2200" b="1" dirty="0">
              <a:solidFill>
                <a:schemeClr val="bg1"/>
              </a:solidFill>
              <a:latin typeface="Aptos SemiBold" panose="020B0004020202020204" pitchFamily="34" charset="0"/>
            </a:endParaRPr>
          </a:p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200" dirty="0">
                <a:solidFill>
                  <a:schemeClr val="bg1"/>
                </a:solidFill>
                <a:latin typeface="Aptos ExtraBold" panose="020B0004020202020204" pitchFamily="34" charset="0"/>
              </a:rPr>
              <a:t>20,040,000 MWh </a:t>
            </a:r>
            <a:r>
              <a:rPr lang="en-US" sz="2200" dirty="0">
                <a:solidFill>
                  <a:schemeClr val="bg1"/>
                </a:solidFill>
              </a:rPr>
              <a:t>Electric Power Equivalent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0634C33-CBDD-284C-933B-038BE40031F9}"/>
              </a:ext>
            </a:extLst>
          </p:cNvPr>
          <p:cNvSpPr txBox="1"/>
          <p:nvPr/>
        </p:nvSpPr>
        <p:spPr>
          <a:xfrm>
            <a:off x="155483" y="4962023"/>
            <a:ext cx="4572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">
              <a:buNone/>
            </a:pPr>
            <a:r>
              <a:rPr lang="en-US" sz="1200" i="0" u="none" strike="noStrike" dirty="0">
                <a:effectLst/>
              </a:rPr>
              <a:t>source: Texas Railroad Commission (TRC) </a:t>
            </a:r>
            <a:r>
              <a:rPr lang="en-US" sz="12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annualized April 2026 data</a:t>
            </a:r>
          </a:p>
          <a:p>
            <a:pPr fontAlgn="b">
              <a:buNone/>
            </a:pP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</a:rPr>
              <a:t>7,420 cu ft natural gas per MWh – U.S. Energy Information Agency</a:t>
            </a:r>
            <a:endParaRPr lang="en-US" sz="1200" b="0" i="0" u="none" strike="noStrike" dirty="0">
              <a:solidFill>
                <a:srgbClr val="000000"/>
              </a:solidFill>
              <a:effectLst/>
              <a:latin typeface="Calibri" panose="020F0502020204030204" pitchFamily="34" charset="0"/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0D88C69E-6041-2D6E-B9A3-00FADB7FAC2E}"/>
              </a:ext>
            </a:extLst>
          </p:cNvPr>
          <p:cNvGrpSpPr/>
          <p:nvPr/>
        </p:nvGrpSpPr>
        <p:grpSpPr>
          <a:xfrm>
            <a:off x="5158350" y="1177374"/>
            <a:ext cx="3518721" cy="5269262"/>
            <a:chOff x="4857210" y="932734"/>
            <a:chExt cx="3715176" cy="5627030"/>
          </a:xfrm>
        </p:grpSpPr>
        <p:pic>
          <p:nvPicPr>
            <p:cNvPr id="38" name="Picture 37">
              <a:extLst>
                <a:ext uri="{FF2B5EF4-FFF2-40B4-BE49-F238E27FC236}">
                  <a16:creationId xmlns:a16="http://schemas.microsoft.com/office/drawing/2014/main" id="{0491AE7B-AD57-077A-A68F-99A6517571E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857210" y="932734"/>
              <a:ext cx="3715176" cy="5627030"/>
            </a:xfrm>
            <a:prstGeom prst="rect">
              <a:avLst/>
            </a:prstGeom>
            <a:ln w="38100">
              <a:solidFill>
                <a:schemeClr val="bg1">
                  <a:lumMod val="75000"/>
                </a:schemeClr>
              </a:solidFill>
            </a:ln>
          </p:spPr>
        </p:pic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8431585-7CC7-BB0D-5586-D637C8D92E3F}"/>
                </a:ext>
              </a:extLst>
            </p:cNvPr>
            <p:cNvSpPr/>
            <p:nvPr/>
          </p:nvSpPr>
          <p:spPr>
            <a:xfrm>
              <a:off x="5005640" y="975714"/>
              <a:ext cx="3438939" cy="5416826"/>
            </a:xfrm>
            <a:custGeom>
              <a:avLst/>
              <a:gdLst>
                <a:gd name="csX0" fmla="*/ 1560443 w 3438939"/>
                <a:gd name="csY0" fmla="*/ 0 h 5416826"/>
                <a:gd name="csX1" fmla="*/ 0 w 3438939"/>
                <a:gd name="csY1" fmla="*/ 1292086 h 5416826"/>
                <a:gd name="csX2" fmla="*/ 9939 w 3438939"/>
                <a:gd name="csY2" fmla="*/ 5416826 h 5416826"/>
                <a:gd name="csX3" fmla="*/ 2932043 w 3438939"/>
                <a:gd name="csY3" fmla="*/ 5406886 h 5416826"/>
                <a:gd name="csX4" fmla="*/ 2852530 w 3438939"/>
                <a:gd name="csY4" fmla="*/ 5347252 h 5416826"/>
                <a:gd name="csX5" fmla="*/ 2832652 w 3438939"/>
                <a:gd name="csY5" fmla="*/ 5317434 h 5416826"/>
                <a:gd name="csX6" fmla="*/ 2852530 w 3438939"/>
                <a:gd name="csY6" fmla="*/ 5247860 h 5416826"/>
                <a:gd name="csX7" fmla="*/ 2832652 w 3438939"/>
                <a:gd name="csY7" fmla="*/ 5218043 h 5416826"/>
                <a:gd name="csX8" fmla="*/ 2792895 w 3438939"/>
                <a:gd name="csY8" fmla="*/ 5178286 h 5416826"/>
                <a:gd name="csX9" fmla="*/ 2792895 w 3438939"/>
                <a:gd name="csY9" fmla="*/ 5108713 h 5416826"/>
                <a:gd name="csX10" fmla="*/ 2872408 w 3438939"/>
                <a:gd name="csY10" fmla="*/ 5068956 h 5416826"/>
                <a:gd name="csX11" fmla="*/ 2862469 w 3438939"/>
                <a:gd name="csY11" fmla="*/ 4999382 h 5416826"/>
                <a:gd name="csX12" fmla="*/ 2832652 w 3438939"/>
                <a:gd name="csY12" fmla="*/ 4979504 h 5416826"/>
                <a:gd name="csX13" fmla="*/ 3438939 w 3438939"/>
                <a:gd name="csY13" fmla="*/ 4462669 h 5416826"/>
                <a:gd name="csX14" fmla="*/ 1610139 w 3438939"/>
                <a:gd name="csY14" fmla="*/ 924339 h 5416826"/>
                <a:gd name="csX15" fmla="*/ 2166730 w 3438939"/>
                <a:gd name="csY15" fmla="*/ 715617 h 5416826"/>
                <a:gd name="csX16" fmla="*/ 1560443 w 3438939"/>
                <a:gd name="csY16" fmla="*/ 0 h 5416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3438939" h="5416826">
                  <a:moveTo>
                    <a:pt x="1560443" y="0"/>
                  </a:moveTo>
                  <a:lnTo>
                    <a:pt x="0" y="1292086"/>
                  </a:lnTo>
                  <a:lnTo>
                    <a:pt x="9939" y="5416826"/>
                  </a:lnTo>
                  <a:lnTo>
                    <a:pt x="2932043" y="5406886"/>
                  </a:lnTo>
                  <a:lnTo>
                    <a:pt x="2852530" y="5347252"/>
                  </a:lnTo>
                  <a:lnTo>
                    <a:pt x="2832652" y="5317434"/>
                  </a:lnTo>
                  <a:lnTo>
                    <a:pt x="2852530" y="5247860"/>
                  </a:lnTo>
                  <a:lnTo>
                    <a:pt x="2832652" y="5218043"/>
                  </a:lnTo>
                  <a:lnTo>
                    <a:pt x="2792895" y="5178286"/>
                  </a:lnTo>
                  <a:lnTo>
                    <a:pt x="2792895" y="5108713"/>
                  </a:lnTo>
                  <a:lnTo>
                    <a:pt x="2872408" y="5068956"/>
                  </a:lnTo>
                  <a:lnTo>
                    <a:pt x="2862469" y="4999382"/>
                  </a:lnTo>
                  <a:lnTo>
                    <a:pt x="2832652" y="4979504"/>
                  </a:lnTo>
                  <a:lnTo>
                    <a:pt x="3438939" y="4462669"/>
                  </a:lnTo>
                  <a:lnTo>
                    <a:pt x="1610139" y="924339"/>
                  </a:lnTo>
                  <a:lnTo>
                    <a:pt x="2166730" y="715617"/>
                  </a:lnTo>
                  <a:lnTo>
                    <a:pt x="1560443" y="0"/>
                  </a:lnTo>
                  <a:close/>
                </a:path>
              </a:pathLst>
            </a:custGeom>
            <a:noFill/>
            <a:ln w="539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42" name="Picture 41" descr="Red Heart">
              <a:extLst>
                <a:ext uri="{FF2B5EF4-FFF2-40B4-BE49-F238E27FC236}">
                  <a16:creationId xmlns:a16="http://schemas.microsoft.com/office/drawing/2014/main" id="{C26BEEE3-0E94-F749-042F-D5A7DEFBA09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257765" y="4126939"/>
              <a:ext cx="380940" cy="380940"/>
            </a:xfrm>
            <a:prstGeom prst="rect">
              <a:avLst/>
            </a:prstGeom>
          </p:spPr>
        </p:pic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D6834FC-9495-B6AE-6151-EBC8E5374216}"/>
                </a:ext>
              </a:extLst>
            </p:cNvPr>
            <p:cNvSpPr txBox="1"/>
            <p:nvPr/>
          </p:nvSpPr>
          <p:spPr>
            <a:xfrm>
              <a:off x="7045097" y="1798561"/>
              <a:ext cx="1399484" cy="646331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bg1">
                  <a:lumMod val="75000"/>
                </a:schemeClr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dirty="0"/>
                <a:t>     Oil Well</a:t>
              </a:r>
            </a:p>
            <a:p>
              <a:r>
                <a:rPr lang="en-US" dirty="0"/>
                <a:t>     Gas Well</a:t>
              </a:r>
            </a:p>
          </p:txBody>
        </p:sp>
        <p:sp>
          <p:nvSpPr>
            <p:cNvPr id="54" name="Flowchart: Connector 53">
              <a:extLst>
                <a:ext uri="{FF2B5EF4-FFF2-40B4-BE49-F238E27FC236}">
                  <a16:creationId xmlns:a16="http://schemas.microsoft.com/office/drawing/2014/main" id="{2385D9A4-6EF2-C9C9-9B64-0E41D5653AC4}"/>
                </a:ext>
              </a:extLst>
            </p:cNvPr>
            <p:cNvSpPr/>
            <p:nvPr/>
          </p:nvSpPr>
          <p:spPr>
            <a:xfrm>
              <a:off x="7142977" y="1916378"/>
              <a:ext cx="138113" cy="150255"/>
            </a:xfrm>
            <a:prstGeom prst="flowChartConnector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" name="Flowchart: Connector 55">
              <a:extLst>
                <a:ext uri="{FF2B5EF4-FFF2-40B4-BE49-F238E27FC236}">
                  <a16:creationId xmlns:a16="http://schemas.microsoft.com/office/drawing/2014/main" id="{1CC179AC-9220-DF7D-6E22-5EFD225A4921}"/>
                </a:ext>
              </a:extLst>
            </p:cNvPr>
            <p:cNvSpPr/>
            <p:nvPr/>
          </p:nvSpPr>
          <p:spPr>
            <a:xfrm>
              <a:off x="7154644" y="2184450"/>
              <a:ext cx="138113" cy="150255"/>
            </a:xfrm>
            <a:prstGeom prst="flowChartConnector">
              <a:avLst/>
            </a:prstGeom>
            <a:solidFill>
              <a:srgbClr val="FF1919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580D4274-FEC8-700B-2308-31FF929EADB8}"/>
              </a:ext>
            </a:extLst>
          </p:cNvPr>
          <p:cNvGrpSpPr/>
          <p:nvPr/>
        </p:nvGrpSpPr>
        <p:grpSpPr>
          <a:xfrm rot="20629015">
            <a:off x="946806" y="3678628"/>
            <a:ext cx="3311138" cy="748252"/>
            <a:chOff x="5779486" y="336482"/>
            <a:chExt cx="2332807" cy="1034070"/>
          </a:xfrm>
        </p:grpSpPr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389B2105-AADB-2C3A-5A8A-31571A67A0E8}"/>
                </a:ext>
              </a:extLst>
            </p:cNvPr>
            <p:cNvSpPr/>
            <p:nvPr/>
          </p:nvSpPr>
          <p:spPr>
            <a:xfrm>
              <a:off x="5779486" y="336482"/>
              <a:ext cx="2332807" cy="1034070"/>
            </a:xfrm>
            <a:prstGeom prst="rect">
              <a:avLst/>
            </a:prstGeom>
            <a:noFill/>
            <a:ln w="412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1B7A4C02-1899-A0B5-C060-35D25E5AEF0E}"/>
                </a:ext>
              </a:extLst>
            </p:cNvPr>
            <p:cNvSpPr txBox="1"/>
            <p:nvPr/>
          </p:nvSpPr>
          <p:spPr>
            <a:xfrm>
              <a:off x="5859813" y="604949"/>
              <a:ext cx="2170652" cy="5104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>
                  <a:latin typeface="Rockwell Extra Bold" panose="02060903040505020403" pitchFamily="18" charset="0"/>
                </a:rPr>
                <a:t>148,697,124,000 cu ft</a:t>
              </a:r>
            </a:p>
          </p:txBody>
        </p:sp>
      </p:grp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05C17AC6-523F-43F0-E25D-2D158E1312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28950" y="6465680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331764871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E5452F0-0631-E68B-38BF-8555CF6F7E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95F97A75-EC3E-8110-FC4C-EA243933824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F8AABDB5-EF52-007D-2E21-8DCE5F595F1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E3CD418E-0BD4-96D7-DBF4-A404794A700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4D2AF6A8-AE95-DED0-9F77-588D4F872A1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558F5424-220B-3198-58C8-61D5712CF61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4B9C19D-AAA5-BE03-7783-8B9706EA3AF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C7B939A-688F-9332-4C65-7315C08108B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994FD93-76BE-758A-DFB7-A75A7716361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7EA8C31-A0F0-062B-B213-ED486EC3584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C551A0F7-7FA7-C6AF-7585-03F444BD412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F8A0221-DEE2-0E9D-CC3A-5AE697F3C4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9243D8E6-D2AF-1C26-FBFF-87661494EA9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CA9F4F-843D-1733-6764-5FC4CF91C3E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E315F7-E8B0-3851-56A9-08EE5EBAF9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18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16" name="Title 1">
            <a:extLst>
              <a:ext uri="{FF2B5EF4-FFF2-40B4-BE49-F238E27FC236}">
                <a16:creationId xmlns:a16="http://schemas.microsoft.com/office/drawing/2014/main" id="{E905074C-E2E6-422E-CFEF-6090C0E2F1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4544" y="107434"/>
            <a:ext cx="7886700" cy="1162601"/>
          </a:xfrm>
        </p:spPr>
        <p:txBody>
          <a:bodyPr>
            <a:normAutofit fontScale="90000"/>
          </a:bodyPr>
          <a:lstStyle/>
          <a:p>
            <a:r>
              <a:rPr lang="en-US" dirty="0">
                <a:solidFill>
                  <a:schemeClr val="bg1"/>
                </a:solidFill>
                <a:latin typeface="Aptos ExtraBold" panose="020B0004020202020204" pitchFamily="34" charset="0"/>
              </a:rPr>
              <a:t>Natural Disasters – Very Low</a:t>
            </a:r>
            <a:br>
              <a:rPr lang="en-US" sz="3600" dirty="0">
                <a:solidFill>
                  <a:schemeClr val="bg1"/>
                </a:solidFill>
                <a:latin typeface="Aptos ExtraBold" panose="020B0004020202020204" pitchFamily="34" charset="0"/>
              </a:rPr>
            </a:br>
            <a:endParaRPr lang="en-US" sz="3600" dirty="0">
              <a:solidFill>
                <a:schemeClr val="bg1"/>
              </a:solidFill>
              <a:latin typeface="Aptos ExtraBold" panose="020B0004020202020204" pitchFamily="34" charset="0"/>
            </a:endParaRPr>
          </a:p>
        </p:txBody>
      </p:sp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1BFD4560-5A20-684B-DC35-B59D4682BE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1924136"/>
              </p:ext>
            </p:extLst>
          </p:nvPr>
        </p:nvGraphicFramePr>
        <p:xfrm>
          <a:off x="3896563" y="1464535"/>
          <a:ext cx="3594179" cy="4079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95826">
                  <a:extLst>
                    <a:ext uri="{9D8B030D-6E8A-4147-A177-3AD203B41FA5}">
                      <a16:colId xmlns:a16="http://schemas.microsoft.com/office/drawing/2014/main" val="3288907273"/>
                    </a:ext>
                  </a:extLst>
                </a:gridCol>
                <a:gridCol w="1998353">
                  <a:extLst>
                    <a:ext uri="{9D8B030D-6E8A-4147-A177-3AD203B41FA5}">
                      <a16:colId xmlns:a16="http://schemas.microsoft.com/office/drawing/2014/main" val="232756550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latin typeface="Aptos ExtraBold" panose="020B0004020202020204" pitchFamily="34" charset="0"/>
                        </a:rPr>
                        <a:t>Event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dirty="0">
                          <a:latin typeface="Aptos ExtraBold" panose="020B0004020202020204" pitchFamily="34" charset="0"/>
                        </a:rPr>
                        <a:t>FEMA Risk Level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55473351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Over-All Index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Very Low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70241791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Tornado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Relatively  low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99825869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Earthquake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SemiBold" panose="020B0004020202020204" pitchFamily="34" charset="0"/>
                          <a:ea typeface="+mn-ea"/>
                          <a:cs typeface="+mn-cs"/>
                        </a:rPr>
                        <a:t>Very low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2689048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Lightening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SemiBold" panose="020B0004020202020204" pitchFamily="34" charset="0"/>
                          <a:ea typeface="+mn-ea"/>
                          <a:cs typeface="+mn-cs"/>
                        </a:rPr>
                        <a:t>Very low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8781400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Hurricane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lvl="0" algn="l" fontAlgn="ctr">
                        <a:lnSpc>
                          <a:spcPct val="100000"/>
                        </a:lnSpc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Aptos SemiBold" panose="020B0004020202020204" pitchFamily="34" charset="0"/>
                        </a:rPr>
                        <a:t>Relatively Low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4649535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Ice Storm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lvl="0" algn="l" fontAlgn="ctr">
                        <a:lnSpc>
                          <a:spcPct val="100000"/>
                        </a:lnSpc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Aptos SemiBold" panose="020B0004020202020204" pitchFamily="34" charset="0"/>
                        </a:rPr>
                        <a:t>Relatively Low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2526637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Wild Fire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SemiBold" panose="020B0004020202020204" pitchFamily="34" charset="0"/>
                          <a:ea typeface="+mn-ea"/>
                          <a:cs typeface="+mn-cs"/>
                        </a:rPr>
                        <a:t>Very Low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96815525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Drought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lvl="0" algn="l" fontAlgn="ctr">
                        <a:lnSpc>
                          <a:spcPct val="100000"/>
                        </a:lnSpc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Aptos SemiBold" panose="020B0004020202020204" pitchFamily="34" charset="0"/>
                        </a:rPr>
                        <a:t>Relatively Moderate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7853123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Heat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lvl="0" algn="l" fontAlgn="b">
                        <a:lnSpc>
                          <a:spcPct val="100000"/>
                        </a:lnSpc>
                        <a:buNone/>
                      </a:pPr>
                      <a:r>
                        <a:rPr lang="en-US" sz="1400" b="0" i="0" u="none" strike="noStrike" dirty="0">
                          <a:solidFill>
                            <a:schemeClr val="tx1"/>
                          </a:solidFill>
                          <a:effectLst/>
                          <a:latin typeface="Aptos SemiBold" panose="020B0004020202020204" pitchFamily="34" charset="0"/>
                        </a:rPr>
                        <a:t>Relatively Low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15632469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400" dirty="0">
                          <a:latin typeface="Aptos SemiBold" panose="020B0004020202020204" pitchFamily="34" charset="0"/>
                        </a:rPr>
                        <a:t>Winter Weather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ptos SemiBold" panose="020B0004020202020204" pitchFamily="34" charset="0"/>
                          <a:ea typeface="+mn-ea"/>
                          <a:cs typeface="+mn-cs"/>
                        </a:rPr>
                        <a:t>Very Low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1092909"/>
                  </a:ext>
                </a:extLst>
              </a:tr>
            </a:tbl>
          </a:graphicData>
        </a:graphic>
      </p:graphicFrame>
      <p:sp>
        <p:nvSpPr>
          <p:cNvPr id="19" name="Rectangle 18">
            <a:extLst>
              <a:ext uri="{FF2B5EF4-FFF2-40B4-BE49-F238E27FC236}">
                <a16:creationId xmlns:a16="http://schemas.microsoft.com/office/drawing/2014/main" id="{574DC502-0863-76E3-4880-BE94B12DD24D}"/>
              </a:ext>
            </a:extLst>
          </p:cNvPr>
          <p:cNvSpPr/>
          <p:nvPr/>
        </p:nvSpPr>
        <p:spPr>
          <a:xfrm>
            <a:off x="3896563" y="5543775"/>
            <a:ext cx="3601712" cy="5770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00" dirty="0">
                <a:solidFill>
                  <a:schemeClr val="tx1"/>
                </a:solidFill>
              </a:rPr>
              <a:t>Data Source: United States. Federal Emergency Management Agency. </a:t>
            </a:r>
            <a:r>
              <a:rPr lang="en-US" sz="1000" i="1" dirty="0">
                <a:solidFill>
                  <a:schemeClr val="tx1"/>
                </a:solidFill>
              </a:rPr>
              <a:t>National Risk Index for Natural Hazards (NRI)</a:t>
            </a:r>
            <a:r>
              <a:rPr lang="en-US" sz="1000" dirty="0">
                <a:solidFill>
                  <a:schemeClr val="tx1"/>
                </a:solidFill>
              </a:rPr>
              <a:t>, (Released December 2025)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A813EFF-EFEF-6839-0F68-FB3AD3F8B681}"/>
              </a:ext>
            </a:extLst>
          </p:cNvPr>
          <p:cNvSpPr txBox="1"/>
          <p:nvPr/>
        </p:nvSpPr>
        <p:spPr>
          <a:xfrm>
            <a:off x="3750000" y="844065"/>
            <a:ext cx="38873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Aptos SemiBold" panose="020B0004020202020204" pitchFamily="34" charset="0"/>
              </a:rPr>
              <a:t>Overall Rating by FEMA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E523B01-A082-F5EC-363B-7EEBB2876F86}"/>
              </a:ext>
            </a:extLst>
          </p:cNvPr>
          <p:cNvGrpSpPr/>
          <p:nvPr/>
        </p:nvGrpSpPr>
        <p:grpSpPr>
          <a:xfrm rot="20629015">
            <a:off x="633827" y="2373581"/>
            <a:ext cx="2682459" cy="928958"/>
            <a:chOff x="5779486" y="336482"/>
            <a:chExt cx="2332807" cy="1034070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FB55BBFA-D7B9-1311-6BEB-2B17356BDB83}"/>
                </a:ext>
              </a:extLst>
            </p:cNvPr>
            <p:cNvSpPr/>
            <p:nvPr/>
          </p:nvSpPr>
          <p:spPr>
            <a:xfrm>
              <a:off x="5779486" y="336482"/>
              <a:ext cx="2332807" cy="1034070"/>
            </a:xfrm>
            <a:prstGeom prst="rect">
              <a:avLst/>
            </a:prstGeom>
            <a:noFill/>
            <a:ln w="41275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99A50099-31E7-4C67-02D4-D253CFF784BA}"/>
                </a:ext>
              </a:extLst>
            </p:cNvPr>
            <p:cNvSpPr txBox="1"/>
            <p:nvPr/>
          </p:nvSpPr>
          <p:spPr>
            <a:xfrm>
              <a:off x="5859813" y="500423"/>
              <a:ext cx="2170652" cy="7194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latin typeface="Rockwell Extra Bold" panose="02060903040505020403" pitchFamily="18" charset="0"/>
                </a:rPr>
                <a:t>Very Low</a:t>
              </a:r>
            </a:p>
            <a:p>
              <a:pPr algn="ctr"/>
              <a:r>
                <a:rPr lang="en-US" b="1" dirty="0">
                  <a:latin typeface="Rockwell Extra Bold" panose="02060903040505020403" pitchFamily="18" charset="0"/>
                </a:rPr>
                <a:t>Risk Index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F23433A4-ED3D-BEE0-1CE2-F2464C7FEA37}"/>
              </a:ext>
            </a:extLst>
          </p:cNvPr>
          <p:cNvSpPr txBox="1"/>
          <p:nvPr/>
        </p:nvSpPr>
        <p:spPr>
          <a:xfrm>
            <a:off x="300274" y="3918805"/>
            <a:ext cx="3344305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Important Site Selection Criteria For: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b="1" dirty="0"/>
              <a:t>Disaster Recovery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b="1" dirty="0"/>
              <a:t>Data Centers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b="1" dirty="0"/>
              <a:t>Semi Conductor Production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b="1" dirty="0"/>
              <a:t>Pharmaceutical Production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b="1" dirty="0"/>
              <a:t>others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EE079C3C-AEBE-229B-274A-AC1E2465A4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31386164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2E23F98-991C-CA44-BC67-3B02369BB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0" name="Slide Background Fill">
            <a:extLst>
              <a:ext uri="{FF2B5EF4-FFF2-40B4-BE49-F238E27FC236}">
                <a16:creationId xmlns:a16="http://schemas.microsoft.com/office/drawing/2014/main" id="{F98A9797-17FF-C749-0F80-706B013900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Color Cover">
            <a:extLst>
              <a:ext uri="{FF2B5EF4-FFF2-40B4-BE49-F238E27FC236}">
                <a16:creationId xmlns:a16="http://schemas.microsoft.com/office/drawing/2014/main" id="{7AD49D1D-A5BA-E942-EBB7-1190E8F66BC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1235828F-5CEA-84B9-62AE-214A8715EEE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12929"/>
            <a:ext cx="9141714" cy="3490956"/>
            <a:chOff x="651279" y="598259"/>
            <a:chExt cx="10889442" cy="5680742"/>
          </a:xfrm>
        </p:grpSpPr>
        <p:sp>
          <p:nvSpPr>
            <p:cNvPr id="25" name="Color">
              <a:extLst>
                <a:ext uri="{FF2B5EF4-FFF2-40B4-BE49-F238E27FC236}">
                  <a16:creationId xmlns:a16="http://schemas.microsoft.com/office/drawing/2014/main" id="{25DF866E-CFF4-F637-4910-79F5D4E52DE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" name="Color">
              <a:extLst>
                <a:ext uri="{FF2B5EF4-FFF2-40B4-BE49-F238E27FC236}">
                  <a16:creationId xmlns:a16="http://schemas.microsoft.com/office/drawing/2014/main" id="{40728D2F-E135-173A-077D-D416E16855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66DDEC17-6FF7-7100-0CF5-CF41CF2E93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8D047BA-86E8-E1F0-4E5B-E8E783C53BE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948C246-55E9-D834-0586-4BE9E3463F2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BD006CA5-C38C-6196-3751-B612370D6A0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3D26620-56A9-1175-7CB9-77B147F907D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AA873DE-5C6C-9B99-FDFE-DD9694C8F7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7AD2A7B6-8F21-C452-2890-C5349A1C69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BDE6E70-3142-01AE-5746-D2CCC99CD5D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465884-5F8A-0AA4-E04C-F0EB8C4800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>
            <a:normAutofit/>
          </a:bodyPr>
          <a:lstStyle/>
          <a:p>
            <a:pPr algn="ctr">
              <a:spcAft>
                <a:spcPts val="600"/>
              </a:spcAft>
            </a:pPr>
            <a:fld id="{5616F078-9008-41EE-81E9-16B683D95CB8}" type="slidenum">
              <a:rPr lang="en-US" sz="1400" b="1">
                <a:solidFill>
                  <a:schemeClr val="tx2"/>
                </a:solidFill>
              </a:rPr>
              <a:pPr algn="ctr">
                <a:spcAft>
                  <a:spcPts val="600"/>
                </a:spcAft>
              </a:pPr>
              <a:t>19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0F911461-FA90-1141-B7D2-4599112CA7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2561" y="234565"/>
            <a:ext cx="7896588" cy="671884"/>
          </a:xfrm>
        </p:spPr>
        <p:txBody>
          <a:bodyPr anchor="b">
            <a:noAutofit/>
          </a:bodyPr>
          <a:lstStyle/>
          <a:p>
            <a:r>
              <a:rPr lang="en-US" sz="4000" dirty="0">
                <a:solidFill>
                  <a:schemeClr val="bg1"/>
                </a:solidFill>
                <a:latin typeface="Aptos ExtraBold" panose="020B0004020202020204" pitchFamily="34" charset="0"/>
              </a:rPr>
              <a:t>Recreation</a:t>
            </a:r>
            <a:r>
              <a:rPr lang="en-US" sz="3600" dirty="0">
                <a:solidFill>
                  <a:schemeClr val="bg1"/>
                </a:solidFill>
                <a:latin typeface="Aptos ExtraBold" panose="020B0004020202020204" pitchFamily="34" charset="0"/>
              </a:rPr>
              <a:t> and Lifestyle</a:t>
            </a:r>
          </a:p>
        </p:txBody>
      </p:sp>
      <p:pic>
        <p:nvPicPr>
          <p:cNvPr id="21" name="Picture 20" descr="How to Remember the Alamo? - JSTOR Daily">
            <a:extLst>
              <a:ext uri="{FF2B5EF4-FFF2-40B4-BE49-F238E27FC236}">
                <a16:creationId xmlns:a16="http://schemas.microsoft.com/office/drawing/2014/main" id="{61978465-F914-44FA-CC1F-6DD729238F4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20750" y="2079319"/>
            <a:ext cx="2144835" cy="1429890"/>
          </a:xfrm>
          <a:prstGeom prst="rect">
            <a:avLst/>
          </a:prstGeom>
        </p:spPr>
      </p:pic>
      <p:pic>
        <p:nvPicPr>
          <p:cNvPr id="37" name="Picture 36" descr="Image result for quail">
            <a:extLst>
              <a:ext uri="{FF2B5EF4-FFF2-40B4-BE49-F238E27FC236}">
                <a16:creationId xmlns:a16="http://schemas.microsoft.com/office/drawing/2014/main" id="{34A8DD58-A5C3-21F3-CA47-C1B4E7DBB9F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67407" y="3435757"/>
            <a:ext cx="1853747" cy="1438622"/>
          </a:xfrm>
          <a:prstGeom prst="rect">
            <a:avLst/>
          </a:prstGeom>
        </p:spPr>
      </p:pic>
      <p:pic>
        <p:nvPicPr>
          <p:cNvPr id="39" name="Picture 38" descr="Image result for choke canyon state park">
            <a:extLst>
              <a:ext uri="{FF2B5EF4-FFF2-40B4-BE49-F238E27FC236}">
                <a16:creationId xmlns:a16="http://schemas.microsoft.com/office/drawing/2014/main" id="{1130E304-27C4-BFA1-A507-6859D510804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5579" y="578198"/>
            <a:ext cx="2393034" cy="1560674"/>
          </a:xfrm>
          <a:prstGeom prst="rect">
            <a:avLst/>
          </a:prstGeom>
        </p:spPr>
      </p:pic>
      <p:pic>
        <p:nvPicPr>
          <p:cNvPr id="23" name="Picture 22" descr="El Mercado Historic Market Square - San Antonio - Shop Across Texas">
            <a:extLst>
              <a:ext uri="{FF2B5EF4-FFF2-40B4-BE49-F238E27FC236}">
                <a16:creationId xmlns:a16="http://schemas.microsoft.com/office/drawing/2014/main" id="{0264FCED-DF05-12F5-6834-0B03242FF39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4315" y="3243849"/>
            <a:ext cx="2040354" cy="1502588"/>
          </a:xfrm>
          <a:prstGeom prst="rect">
            <a:avLst/>
          </a:prstGeom>
        </p:spPr>
      </p:pic>
      <p:pic>
        <p:nvPicPr>
          <p:cNvPr id="42" name="Picture 41" descr="Image result for george west high schoolfootballl">
            <a:extLst>
              <a:ext uri="{FF2B5EF4-FFF2-40B4-BE49-F238E27FC236}">
                <a16:creationId xmlns:a16="http://schemas.microsoft.com/office/drawing/2014/main" id="{4B355D6E-8DB1-1322-43A0-B3E51B000A4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98386" y="3323928"/>
            <a:ext cx="2007747" cy="1438622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BBF7F66D-795B-8253-0471-C6F6DD4D3F24}"/>
              </a:ext>
            </a:extLst>
          </p:cNvPr>
          <p:cNvSpPr txBox="1"/>
          <p:nvPr/>
        </p:nvSpPr>
        <p:spPr>
          <a:xfrm>
            <a:off x="621412" y="821945"/>
            <a:ext cx="48810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US" sz="2400" b="1" dirty="0">
                <a:solidFill>
                  <a:schemeClr val="bg1"/>
                </a:solidFill>
                <a:latin typeface="Aptos SemiBold" panose="020B0004020202020204" pitchFamily="34" charset="0"/>
              </a:rPr>
              <a:t>It’s a great place to live!</a:t>
            </a:r>
          </a:p>
        </p:txBody>
      </p:sp>
      <p:pic>
        <p:nvPicPr>
          <p:cNvPr id="13" name="Picture 12" descr="15 Tips to Ride а Horse for Beginners – Wild Jolie">
            <a:extLst>
              <a:ext uri="{FF2B5EF4-FFF2-40B4-BE49-F238E27FC236}">
                <a16:creationId xmlns:a16="http://schemas.microsoft.com/office/drawing/2014/main" id="{8B550E90-D20C-5BBE-9B8A-BA193EE3C3F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983483" y="3455859"/>
            <a:ext cx="1126941" cy="1502588"/>
          </a:xfrm>
          <a:prstGeom prst="rect">
            <a:avLst/>
          </a:prstGeom>
        </p:spPr>
      </p:pic>
      <p:pic>
        <p:nvPicPr>
          <p:cNvPr id="38" name="Picture 37" descr="Image result for mariachi band">
            <a:extLst>
              <a:ext uri="{FF2B5EF4-FFF2-40B4-BE49-F238E27FC236}">
                <a16:creationId xmlns:a16="http://schemas.microsoft.com/office/drawing/2014/main" id="{35D36115-6666-6DFB-A79D-DC3833DCE50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75948" y="4644900"/>
            <a:ext cx="2070233" cy="1502588"/>
          </a:xfrm>
          <a:prstGeom prst="rect">
            <a:avLst/>
          </a:prstGeom>
        </p:spPr>
      </p:pic>
      <p:pic>
        <p:nvPicPr>
          <p:cNvPr id="44" name="Picture 43" descr="Girls High School Basketball. Editorial Photo - Image of power, basket ...">
            <a:extLst>
              <a:ext uri="{FF2B5EF4-FFF2-40B4-BE49-F238E27FC236}">
                <a16:creationId xmlns:a16="http://schemas.microsoft.com/office/drawing/2014/main" id="{95087671-1373-A960-1B39-675353CC81B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832053" y="321344"/>
            <a:ext cx="1110245" cy="1502588"/>
          </a:xfrm>
          <a:prstGeom prst="rect">
            <a:avLst/>
          </a:prstGeom>
        </p:spPr>
      </p:pic>
      <p:pic>
        <p:nvPicPr>
          <p:cNvPr id="5" name="Picture 4" descr="White-tailed Deer Buck Movements During the Rut | Boone and Crockett Club">
            <a:extLst>
              <a:ext uri="{FF2B5EF4-FFF2-40B4-BE49-F238E27FC236}">
                <a16:creationId xmlns:a16="http://schemas.microsoft.com/office/drawing/2014/main" id="{216741B6-54A1-9122-13B9-C109F9C33BD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3872185" y="4961381"/>
            <a:ext cx="1199811" cy="1233490"/>
          </a:xfrm>
          <a:prstGeom prst="rect">
            <a:avLst/>
          </a:prstGeom>
        </p:spPr>
      </p:pic>
      <p:pic>
        <p:nvPicPr>
          <p:cNvPr id="3" name="Picture 2" descr="Goliad – Travel guide at Wikivoyage">
            <a:extLst>
              <a:ext uri="{FF2B5EF4-FFF2-40B4-BE49-F238E27FC236}">
                <a16:creationId xmlns:a16="http://schemas.microsoft.com/office/drawing/2014/main" id="{75250946-98C5-1DB2-9638-6DC2E18D1D11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923665" y="4738792"/>
            <a:ext cx="2263059" cy="1686372"/>
          </a:xfrm>
          <a:prstGeom prst="rect">
            <a:avLst/>
          </a:prstGeom>
        </p:spPr>
      </p:pic>
      <p:pic>
        <p:nvPicPr>
          <p:cNvPr id="36" name="Picture 35" descr="Image result for san padrde texas">
            <a:extLst>
              <a:ext uri="{FF2B5EF4-FFF2-40B4-BE49-F238E27FC236}">
                <a16:creationId xmlns:a16="http://schemas.microsoft.com/office/drawing/2014/main" id="{DAD8D0E6-8F24-3DCF-CD4C-22FA0BCC3288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270494" y="4825979"/>
            <a:ext cx="2642080" cy="1484673"/>
          </a:xfrm>
          <a:prstGeom prst="rect">
            <a:avLst/>
          </a:prstGeom>
        </p:spPr>
      </p:pic>
      <p:pic>
        <p:nvPicPr>
          <p:cNvPr id="27" name="Picture 26" descr="Holiday lights at the San Antonio River Walk, 3] - UNT Digital Library">
            <a:extLst>
              <a:ext uri="{FF2B5EF4-FFF2-40B4-BE49-F238E27FC236}">
                <a16:creationId xmlns:a16="http://schemas.microsoft.com/office/drawing/2014/main" id="{80D64040-7767-B99F-D1F0-12A0C5B315A9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107914" y="3503885"/>
            <a:ext cx="1964092" cy="2962325"/>
          </a:xfrm>
          <a:prstGeom prst="rect">
            <a:avLst/>
          </a:prstGeom>
        </p:spPr>
      </p:pic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0D8C7A46-F289-DE79-EF61-AC485E4126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2911375"/>
              </p:ext>
            </p:extLst>
          </p:nvPr>
        </p:nvGraphicFramePr>
        <p:xfrm>
          <a:off x="385839" y="1296659"/>
          <a:ext cx="6096000" cy="201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48000">
                  <a:extLst>
                    <a:ext uri="{9D8B030D-6E8A-4147-A177-3AD203B41FA5}">
                      <a16:colId xmlns:a16="http://schemas.microsoft.com/office/drawing/2014/main" val="319404381"/>
                    </a:ext>
                  </a:extLst>
                </a:gridCol>
                <a:gridCol w="3048000">
                  <a:extLst>
                    <a:ext uri="{9D8B030D-6E8A-4147-A177-3AD203B41FA5}">
                      <a16:colId xmlns:a16="http://schemas.microsoft.com/office/drawing/2014/main" val="240291022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/>
                        <a:t>Choke Canyon State Park and Reservoir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/>
                        <a:t>Nueces River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sz="1800" dirty="0"/>
                        <a:t>Gulf Coast, beaches, fishing, boating and dining 60 miles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/>
                        <a:t>South Padre Island</a:t>
                      </a:r>
                    </a:p>
                  </a:txBody>
                  <a:tcPr>
                    <a:lnL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sz="1800" dirty="0"/>
                        <a:t>Sports, Spurs, Hooks  MiLB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/>
                        <a:t>Alamo, shopping, Riverwalk, El Mercado dinning 90 miles</a:t>
                      </a:r>
                    </a:p>
                    <a:p>
                      <a:pPr marL="285750" indent="-285750"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/>
                        <a:t>Golf/tennis Mesquite Golf Course, Beeville Country Club</a:t>
                      </a:r>
                    </a:p>
                  </a:txBody>
                  <a:tcPr>
                    <a:lnR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73154038"/>
                  </a:ext>
                </a:extLst>
              </a:tr>
            </a:tbl>
          </a:graphicData>
        </a:graphic>
      </p:graphicFrame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457954F6-4319-C2FF-D69C-866C873A38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28950" y="6465680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360954203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170F39B-90D9-98B0-27BA-E52F430C3C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41" name="Slide background fill">
            <a:extLst>
              <a:ext uri="{FF2B5EF4-FFF2-40B4-BE49-F238E27FC236}">
                <a16:creationId xmlns:a16="http://schemas.microsoft.com/office/drawing/2014/main" id="{40433107-4637-5A64-7C8C-480B6C40803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3" name="Color 2">
            <a:extLst>
              <a:ext uri="{FF2B5EF4-FFF2-40B4-BE49-F238E27FC236}">
                <a16:creationId xmlns:a16="http://schemas.microsoft.com/office/drawing/2014/main" id="{4CE6EFDD-E454-5509-588F-016D346646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1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6299CF35-AF04-D832-F835-2C98837651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4663619" cy="6858000"/>
            <a:chOff x="651279" y="598259"/>
            <a:chExt cx="10889442" cy="5680742"/>
          </a:xfrm>
        </p:grpSpPr>
        <p:sp>
          <p:nvSpPr>
            <p:cNvPr id="46" name="Color">
              <a:extLst>
                <a:ext uri="{FF2B5EF4-FFF2-40B4-BE49-F238E27FC236}">
                  <a16:creationId xmlns:a16="http://schemas.microsoft.com/office/drawing/2014/main" id="{54E254E2-B738-F3E4-5107-A962035602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" name="Color">
              <a:extLst>
                <a:ext uri="{FF2B5EF4-FFF2-40B4-BE49-F238E27FC236}">
                  <a16:creationId xmlns:a16="http://schemas.microsoft.com/office/drawing/2014/main" id="{4B28A7A1-9B9C-E2F4-ADB5-9AD87AF04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545327D2-2A18-304B-3B7E-FF7041ED22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ADC8863-9CAB-558C-BC76-C082B87369C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3BA40AB-BE12-B40E-6EA9-BFB7BB66AC0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8CC3EDB-7049-9BA8-B9A2-0C94F8BB06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58E28A1-FB18-37E3-3F32-760A0A6C54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98EBF3-1805-04E6-56DF-FA3DB71E9DB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13B0745-F486-62CB-A298-FC70F888E4D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02333E6F-A27F-038A-E92E-822012E334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dirty="0"/>
            </a:p>
          </p:txBody>
        </p:sp>
      </p:grpSp>
      <p:sp>
        <p:nvSpPr>
          <p:cNvPr id="15" name="Title 1">
            <a:extLst>
              <a:ext uri="{FF2B5EF4-FFF2-40B4-BE49-F238E27FC236}">
                <a16:creationId xmlns:a16="http://schemas.microsoft.com/office/drawing/2014/main" id="{9BDB969F-336B-C04D-142C-6FBCAB0E52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5385" y="2129763"/>
            <a:ext cx="3847200" cy="1405055"/>
          </a:xfrm>
          <a:solidFill>
            <a:srgbClr val="62A0AA"/>
          </a:solidFill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b="1" kern="1200" dirty="0">
                <a:solidFill>
                  <a:schemeClr val="bg1"/>
                </a:solidFill>
                <a:latin typeface="Aptos ExtraBold" panose="020B0004020202020204" pitchFamily="34" charset="0"/>
              </a:rPr>
              <a:t>Why</a:t>
            </a:r>
            <a:br>
              <a:rPr lang="en-US" b="1" kern="1200" dirty="0">
                <a:solidFill>
                  <a:schemeClr val="bg1"/>
                </a:solidFill>
                <a:latin typeface="Aptos ExtraBold" panose="020B0004020202020204" pitchFamily="34" charset="0"/>
              </a:rPr>
            </a:br>
            <a:r>
              <a:rPr lang="en-US" b="1" kern="1200" dirty="0">
                <a:solidFill>
                  <a:schemeClr val="bg1"/>
                </a:solidFill>
                <a:latin typeface="Aptos ExtraBold" panose="020B0004020202020204" pitchFamily="34" charset="0"/>
              </a:rPr>
              <a:t>George West?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3275973-BC50-5939-DC72-240BBC0F7B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61654" y="6217920"/>
            <a:ext cx="480060" cy="64008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ctr" defTabSz="914400">
              <a:spcAft>
                <a:spcPts val="600"/>
              </a:spcAft>
            </a:pPr>
            <a:fld id="{5616F078-9008-41EE-81E9-16B683D95CB8}" type="slidenum">
              <a:rPr lang="en-US" sz="1400" b="1" smtClean="0">
                <a:solidFill>
                  <a:schemeClr val="tx2"/>
                </a:solidFill>
              </a:rPr>
              <a:pPr algn="ctr" defTabSz="914400">
                <a:spcAft>
                  <a:spcPts val="600"/>
                </a:spcAft>
              </a:pPr>
              <a:t>20</a:t>
            </a:fld>
            <a:endParaRPr lang="en-US" sz="1400" b="1" dirty="0">
              <a:solidFill>
                <a:schemeClr val="tx2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30643A2-0D72-087B-D67A-E1B843934DB8}"/>
              </a:ext>
            </a:extLst>
          </p:cNvPr>
          <p:cNvSpPr txBox="1"/>
          <p:nvPr/>
        </p:nvSpPr>
        <p:spPr>
          <a:xfrm>
            <a:off x="4625832" y="353159"/>
            <a:ext cx="42382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>
              <a:spcAft>
                <a:spcPts val="1400"/>
              </a:spcAft>
            </a:pPr>
            <a:r>
              <a:rPr lang="en-US" sz="2000" b="1" dirty="0"/>
              <a:t>Heart of South Texas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876F3DF-C398-11A8-978E-939BACD50CFB}"/>
              </a:ext>
            </a:extLst>
          </p:cNvPr>
          <p:cNvSpPr txBox="1"/>
          <p:nvPr/>
        </p:nvSpPr>
        <p:spPr>
          <a:xfrm>
            <a:off x="4632566" y="5581161"/>
            <a:ext cx="33630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>
              <a:spcAft>
                <a:spcPts val="1400"/>
              </a:spcAft>
            </a:pPr>
            <a:r>
              <a:rPr lang="en-US" sz="2000" b="1" dirty="0"/>
              <a:t>No Natural Disasters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B7F4F3-986C-DE44-5D76-9DDCE632C82A}"/>
              </a:ext>
            </a:extLst>
          </p:cNvPr>
          <p:cNvSpPr txBox="1"/>
          <p:nvPr/>
        </p:nvSpPr>
        <p:spPr>
          <a:xfrm>
            <a:off x="4644740" y="6135532"/>
            <a:ext cx="39444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>
              <a:spcAft>
                <a:spcPts val="1400"/>
              </a:spcAft>
            </a:pPr>
            <a:r>
              <a:rPr lang="en-US" sz="2000" b="1" dirty="0"/>
              <a:t>Great Recreation and Lifestyle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025E42C-EF39-57BD-01A4-BCDB3547DE50}"/>
              </a:ext>
            </a:extLst>
          </p:cNvPr>
          <p:cNvSpPr txBox="1"/>
          <p:nvPr/>
        </p:nvSpPr>
        <p:spPr>
          <a:xfrm>
            <a:off x="4632566" y="993813"/>
            <a:ext cx="383302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/>
            <a:r>
              <a:rPr lang="en-US" sz="2000" b="1" dirty="0"/>
              <a:t>International Transportation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32756EC-48A7-94F2-B932-11018723649E}"/>
              </a:ext>
            </a:extLst>
          </p:cNvPr>
          <p:cNvSpPr txBox="1"/>
          <p:nvPr/>
        </p:nvSpPr>
        <p:spPr>
          <a:xfrm>
            <a:off x="4632566" y="3206752"/>
            <a:ext cx="43130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/>
            <a:r>
              <a:rPr lang="en-US" sz="2000" b="1" dirty="0"/>
              <a:t>Low Costs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13B17A9-A177-296D-FBBB-93734C7DCF32}"/>
              </a:ext>
            </a:extLst>
          </p:cNvPr>
          <p:cNvSpPr txBox="1"/>
          <p:nvPr/>
        </p:nvSpPr>
        <p:spPr>
          <a:xfrm>
            <a:off x="4707931" y="1323920"/>
            <a:ext cx="4074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lvl="1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Major Interstate &amp; Highways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635B2D0-84B2-D5C0-A3B1-905D3EFFF68C}"/>
              </a:ext>
            </a:extLst>
          </p:cNvPr>
          <p:cNvSpPr txBox="1"/>
          <p:nvPr/>
        </p:nvSpPr>
        <p:spPr>
          <a:xfrm>
            <a:off x="4705570" y="1673863"/>
            <a:ext cx="287775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lvl="1" indent="-285750">
              <a:spcAft>
                <a:spcPts val="1400"/>
              </a:spcAft>
              <a:buFont typeface="Arial" panose="020B0604020202020204" pitchFamily="34" charset="0"/>
              <a:buChar char="•"/>
            </a:pPr>
            <a:r>
              <a:rPr lang="en-US" sz="2000" b="1" dirty="0"/>
              <a:t>Class I Railroads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44266DF-E4A2-4237-838E-E11D9086C467}"/>
              </a:ext>
            </a:extLst>
          </p:cNvPr>
          <p:cNvSpPr txBox="1"/>
          <p:nvPr/>
        </p:nvSpPr>
        <p:spPr>
          <a:xfrm>
            <a:off x="4727600" y="2038921"/>
            <a:ext cx="314690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000" b="1" dirty="0"/>
              <a:t>Seaport 60 miles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2F203BA-BDEE-43FB-2834-F3B8FD0BB82B}"/>
              </a:ext>
            </a:extLst>
          </p:cNvPr>
          <p:cNvSpPr txBox="1"/>
          <p:nvPr/>
        </p:nvSpPr>
        <p:spPr>
          <a:xfrm>
            <a:off x="4727600" y="2390523"/>
            <a:ext cx="413650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000" b="1" dirty="0"/>
              <a:t>Inland Port &amp; Mexico 100 miles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F06E8F0-129E-176E-22BA-D0A1C2702AA1}"/>
              </a:ext>
            </a:extLst>
          </p:cNvPr>
          <p:cNvSpPr txBox="1"/>
          <p:nvPr/>
        </p:nvSpPr>
        <p:spPr>
          <a:xfrm>
            <a:off x="4756212" y="3909323"/>
            <a:ext cx="418943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000" b="1" dirty="0"/>
              <a:t>Taxes 60% Below National Avg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7663001-BDC3-ABF4-951B-62D3747D2830}"/>
              </a:ext>
            </a:extLst>
          </p:cNvPr>
          <p:cNvSpPr txBox="1"/>
          <p:nvPr/>
        </p:nvSpPr>
        <p:spPr>
          <a:xfrm>
            <a:off x="4782021" y="4635668"/>
            <a:ext cx="423465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000" b="1" dirty="0"/>
              <a:t>Labor 20% Below National Avg 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7562348-D9A3-DED2-F790-60062AC50990}"/>
              </a:ext>
            </a:extLst>
          </p:cNvPr>
          <p:cNvSpPr txBox="1"/>
          <p:nvPr/>
        </p:nvSpPr>
        <p:spPr>
          <a:xfrm>
            <a:off x="4764355" y="4265375"/>
            <a:ext cx="43235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000" b="1" dirty="0"/>
              <a:t>Electric 27% Below National Avg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68DC945-219D-8465-789D-C43227A0BC78}"/>
              </a:ext>
            </a:extLst>
          </p:cNvPr>
          <p:cNvSpPr txBox="1"/>
          <p:nvPr/>
        </p:nvSpPr>
        <p:spPr>
          <a:xfrm>
            <a:off x="4747246" y="3555500"/>
            <a:ext cx="452449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000" b="1" dirty="0"/>
              <a:t>Construction 24% Below Nat Avg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E84A105E-1457-2007-39F1-B63AA56F8956}"/>
              </a:ext>
            </a:extLst>
          </p:cNvPr>
          <p:cNvSpPr/>
          <p:nvPr/>
        </p:nvSpPr>
        <p:spPr>
          <a:xfrm>
            <a:off x="4747246" y="379672"/>
            <a:ext cx="351296" cy="338211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1</a:t>
            </a: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9C3E469-90F7-0BDB-2C87-1FDA78F0484B}"/>
              </a:ext>
            </a:extLst>
          </p:cNvPr>
          <p:cNvSpPr/>
          <p:nvPr/>
        </p:nvSpPr>
        <p:spPr>
          <a:xfrm>
            <a:off x="4764355" y="1027966"/>
            <a:ext cx="351296" cy="338211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2</a:t>
            </a: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66D25604-92B7-A784-67C0-D927C3BC893F}"/>
              </a:ext>
            </a:extLst>
          </p:cNvPr>
          <p:cNvSpPr/>
          <p:nvPr/>
        </p:nvSpPr>
        <p:spPr>
          <a:xfrm>
            <a:off x="4764355" y="3246303"/>
            <a:ext cx="351296" cy="338211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3</a:t>
            </a: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FB20696D-FAA3-60FC-0FEF-EB8E1B3E22E5}"/>
              </a:ext>
            </a:extLst>
          </p:cNvPr>
          <p:cNvSpPr/>
          <p:nvPr/>
        </p:nvSpPr>
        <p:spPr>
          <a:xfrm>
            <a:off x="4760799" y="5609319"/>
            <a:ext cx="351296" cy="338211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4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AA626C11-FAA6-5C8C-8915-74852E421150}"/>
              </a:ext>
            </a:extLst>
          </p:cNvPr>
          <p:cNvSpPr/>
          <p:nvPr/>
        </p:nvSpPr>
        <p:spPr>
          <a:xfrm>
            <a:off x="4768942" y="6171091"/>
            <a:ext cx="351296" cy="338211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5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3186785-8340-5C8C-1CFD-75C86557A724}"/>
              </a:ext>
            </a:extLst>
          </p:cNvPr>
          <p:cNvSpPr txBox="1"/>
          <p:nvPr/>
        </p:nvSpPr>
        <p:spPr>
          <a:xfrm>
            <a:off x="4784233" y="5005368"/>
            <a:ext cx="423465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000" b="1" dirty="0"/>
              <a:t>Businesses Succeed Here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D679F03F-863F-172F-621B-EB006BD3F7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028950" y="6485558"/>
            <a:ext cx="3086100" cy="365125"/>
          </a:xfrm>
        </p:spPr>
        <p:txBody>
          <a:bodyPr/>
          <a:lstStyle/>
          <a:p>
            <a:r>
              <a:rPr lang="en-US" dirty="0"/>
              <a:t>Property of the City of George West</a:t>
            </a:r>
          </a:p>
        </p:txBody>
      </p:sp>
    </p:spTree>
    <p:extLst>
      <p:ext uri="{BB962C8B-B14F-4D97-AF65-F5344CB8AC3E}">
        <p14:creationId xmlns:p14="http://schemas.microsoft.com/office/powerpoint/2010/main" val="1550319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3" grpId="0"/>
      <p:bldP spid="14" grpId="0"/>
      <p:bldP spid="16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 animBg="1"/>
      <p:bldP spid="29" grpId="0" animBg="1"/>
      <p:bldP spid="30" grpId="0" animBg="1"/>
      <p:bldP spid="31" grpId="0" animBg="1"/>
      <p:bldP spid="32" grpId="0" animBg="1"/>
      <p:bldP spid="33" grpId="0"/>
    </p:bldLst>
  </p:timing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2013 - 2022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2013 - 2022 Theme</Template>
  <TotalTime>5001</TotalTime>
  <Words>1689</Words>
  <Application>Microsoft Office PowerPoint</Application>
  <PresentationFormat>On-screen Show (4:3)</PresentationFormat>
  <Paragraphs>507</Paragraphs>
  <Slides>20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20</vt:i4>
      </vt:variant>
    </vt:vector>
  </HeadingPairs>
  <TitlesOfParts>
    <vt:vector size="29" baseType="lpstr">
      <vt:lpstr>Abadi</vt:lpstr>
      <vt:lpstr>Aptos</vt:lpstr>
      <vt:lpstr>Aptos ExtraBold</vt:lpstr>
      <vt:lpstr>Aptos SemiBold</vt:lpstr>
      <vt:lpstr>Arial</vt:lpstr>
      <vt:lpstr>Calibri</vt:lpstr>
      <vt:lpstr>Rockwell Extra Bold</vt:lpstr>
      <vt:lpstr>Wingdings</vt:lpstr>
      <vt:lpstr>Office Theme</vt:lpstr>
      <vt:lpstr>PowerPoint Presentation</vt:lpstr>
      <vt:lpstr>Why George West?</vt:lpstr>
      <vt:lpstr>Heart of South Texas</vt:lpstr>
      <vt:lpstr>International Transportation</vt:lpstr>
      <vt:lpstr> 3 Major Highways</vt:lpstr>
      <vt:lpstr> US &amp; International Rail Access</vt:lpstr>
      <vt:lpstr> Industrial Corridor</vt:lpstr>
      <vt:lpstr> Industrial Corridor</vt:lpstr>
      <vt:lpstr> Low-Cost Land and Construction Favorable Permitting</vt:lpstr>
      <vt:lpstr>Low Taxes</vt:lpstr>
      <vt:lpstr>Labor Workforce</vt:lpstr>
      <vt:lpstr>Demographics</vt:lpstr>
      <vt:lpstr>George West Education</vt:lpstr>
      <vt:lpstr>PowerPoint Presentation</vt:lpstr>
      <vt:lpstr>PowerPoint Presentation</vt:lpstr>
      <vt:lpstr>PowerPoint Presentation</vt:lpstr>
      <vt:lpstr>PowerPoint Presentation</vt:lpstr>
      <vt:lpstr>Natural Disasters – Very Low </vt:lpstr>
      <vt:lpstr>Recreation and Lifestyle</vt:lpstr>
      <vt:lpstr>Why George West?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Ralph DuBois</dc:creator>
  <cp:lastModifiedBy>Ralph DuBois</cp:lastModifiedBy>
  <cp:revision>435</cp:revision>
  <dcterms:created xsi:type="dcterms:W3CDTF">2026-07-02T19:04:57Z</dcterms:created>
  <dcterms:modified xsi:type="dcterms:W3CDTF">2026-08-28T20:06:36Z</dcterms:modified>
</cp:coreProperties>
</file>